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25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videos/Hindi%20-%20Theory%20%20%20Understanding%20the%20Real%20Numbers%20-%20Ch%201%20%20%20Mathematics%20for%20Class%20X%20for%20CBSE%20Students.wmv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videos/Hindi%20-%20Theorem%201.1%20%20%20Euclid's%20Division%20Lemma%20-%20Chapter%201%20%20%20Mathmatics%20for%20Class%20X%20for%20CBSE%20Students.wmv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43.gif"/><Relationship Id="rId4" Type="http://schemas.openxmlformats.org/officeDocument/2006/relationships/image" Target="../media/image59.png"/><Relationship Id="rId9" Type="http://schemas.openxmlformats.org/officeDocument/2006/relationships/hyperlink" Target="videos/example%2012.wmv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65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65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hyperlink" Target="videos/Hindi%20-%20Ex%201.1%20%20Q.2%20%20%20Show%20that%20any%20positive%20odd%20integer%20is%20of%20the%20form%20...%20Ch%201%20%20%20CBSE%20Xth%20Math.wmv" TargetMode="External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12" Type="http://schemas.openxmlformats.org/officeDocument/2006/relationships/hyperlink" Target="videos/Hindi%20-%20Ex%201.1%20%20Q.1(iii)%20%20%20Use%20Euclid's%20division%20algorithm%20to%20find%20HCF%20of...%20Ch%201%20%20%20CBSE%20Xth%20Math.wmv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11" Type="http://schemas.openxmlformats.org/officeDocument/2006/relationships/hyperlink" Target="videos/Hindi%20-%20Ex%201.1%20%20Q.1(ii)%20%20%20Use%20Euclid's%20division%20algorithm%20to%20find%20HCF%20of%20...%20Ch%201%20%20%20CBSE%20Xth%20Math.wmv" TargetMode="External"/><Relationship Id="rId5" Type="http://schemas.openxmlformats.org/officeDocument/2006/relationships/hyperlink" Target="videos/Hindi%20-%20Ex%201.1%20%20Q.1(i)%20%20%20Use%20Euclid's%20division%20algoithm%20to%20find%20HCF%20of%20%20135...%20Ch%201%20%20%20CBSE%20Xth%20Math.wmv" TargetMode="External"/><Relationship Id="rId10" Type="http://schemas.openxmlformats.org/officeDocument/2006/relationships/image" Target="../media/image95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Relationship Id="rId14" Type="http://schemas.openxmlformats.org/officeDocument/2006/relationships/hyperlink" Target="videos/Hindi%20-%20Ex%201.1%20%20Q.3%20%20%20An%20army%20contingent%20of%20616%20members%20is%20to%20march%20behind...%20Ch%201%20%20%20CBSE%20Xth%20Math.wm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8.png"/><Relationship Id="rId18" Type="http://schemas.openxmlformats.org/officeDocument/2006/relationships/slide" Target="slide12.xml"/><Relationship Id="rId26" Type="http://schemas.openxmlformats.org/officeDocument/2006/relationships/image" Target="../media/image14.png"/><Relationship Id="rId3" Type="http://schemas.openxmlformats.org/officeDocument/2006/relationships/image" Target="../media/image4.gif"/><Relationship Id="rId21" Type="http://schemas.openxmlformats.org/officeDocument/2006/relationships/slide" Target="slide18.xml"/><Relationship Id="rId7" Type="http://schemas.openxmlformats.org/officeDocument/2006/relationships/slide" Target="slide34.xml"/><Relationship Id="rId12" Type="http://schemas.openxmlformats.org/officeDocument/2006/relationships/slide" Target="slide7.xml"/><Relationship Id="rId17" Type="http://schemas.openxmlformats.org/officeDocument/2006/relationships/image" Target="../media/image10.png"/><Relationship Id="rId25" Type="http://schemas.openxmlformats.org/officeDocument/2006/relationships/slide" Target="slide28.xml"/><Relationship Id="rId2" Type="http://schemas.openxmlformats.org/officeDocument/2006/relationships/image" Target="../media/image3.gif"/><Relationship Id="rId16" Type="http://schemas.openxmlformats.org/officeDocument/2006/relationships/slide" Target="slide1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image" Target="../media/image13.png"/><Relationship Id="rId5" Type="http://schemas.openxmlformats.org/officeDocument/2006/relationships/slide" Target="slide21.xml"/><Relationship Id="rId15" Type="http://schemas.openxmlformats.org/officeDocument/2006/relationships/image" Target="../media/image9.png"/><Relationship Id="rId23" Type="http://schemas.openxmlformats.org/officeDocument/2006/relationships/slide" Target="slide29.xml"/><Relationship Id="rId10" Type="http://schemas.openxmlformats.org/officeDocument/2006/relationships/slide" Target="slide43.xml"/><Relationship Id="rId19" Type="http://schemas.openxmlformats.org/officeDocument/2006/relationships/slide" Target="slide17.xml"/><Relationship Id="rId4" Type="http://schemas.openxmlformats.org/officeDocument/2006/relationships/slide" Target="slide46.xml"/><Relationship Id="rId9" Type="http://schemas.openxmlformats.org/officeDocument/2006/relationships/image" Target="../media/image6.png"/><Relationship Id="rId14" Type="http://schemas.openxmlformats.org/officeDocument/2006/relationships/slide" Target="slide1.xml"/><Relationship Id="rId22" Type="http://schemas.openxmlformats.org/officeDocument/2006/relationships/image" Target="../media/image12.png"/><Relationship Id="rId27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videos/question%204.wmv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videos/Ex%201.1%20%20Q.5.wmv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hyperlink" Target="videos/Hindi%20-%20Ex%201.1%20%20Q.5%20%20%20Use%20Euclid's%20division%20lemma%20to%20show%20that%20the%20cube%20of...%20Ch%201%20%20%20CBSE%20Xth%20Math.wmv" TargetMode="External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43.gi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hyperlink" Target="videos/Hindi%20-%20Theorem%201.2%20%20%20Fundamental%20Theorem%20of%20Arithmetic%20-%20Ch%201%20%20%20Mathematics%20for%20Class%20X%20for%20CBSE.wmv" TargetMode="Externa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65.png"/><Relationship Id="rId9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65.png"/><Relationship Id="rId9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png"/><Relationship Id="rId7" Type="http://schemas.openxmlformats.org/officeDocument/2006/relationships/image" Target="../media/image134.png"/><Relationship Id="rId12" Type="http://schemas.openxmlformats.org/officeDocument/2006/relationships/image" Target="../media/image13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image" Target="../media/image106.png"/><Relationship Id="rId5" Type="http://schemas.openxmlformats.org/officeDocument/2006/relationships/image" Target="../media/image65.png"/><Relationship Id="rId10" Type="http://schemas.openxmlformats.org/officeDocument/2006/relationships/image" Target="../media/image137.png"/><Relationship Id="rId4" Type="http://schemas.openxmlformats.org/officeDocument/2006/relationships/image" Target="../media/image132.png"/><Relationship Id="rId9" Type="http://schemas.openxmlformats.org/officeDocument/2006/relationships/image" Target="../media/image1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videos/Hindi%20-%20Ex%201.2%20%20Q.2(i)%20%20%20Find%20the%20LCM%20and%20HCF%20of%20the%20following%20pairs...%20Ch%201%20%20%20CBSE%20Xth%20Math.wmv" TargetMode="External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hyperlink" Target="videos/Hindi%20-%20Ex%201.2%20%20Q.1%20%20%20Express%20each%20number%20as%20a%20product%20of%20its%20prime%20factors...%20Ch%201%20%20%20CBSE%20Xth%20Math.wmv" TargetMode="External"/><Relationship Id="rId21" Type="http://schemas.openxmlformats.org/officeDocument/2006/relationships/image" Target="../media/image151.png"/><Relationship Id="rId7" Type="http://schemas.openxmlformats.org/officeDocument/2006/relationships/hyperlink" Target="videos/Hindi%20-%20Ex%201.2%20%20Q.3(i)%20%20%20Find%20the%20LCM%20and%20HCF%20of%20the%20following%20integers...%20Ch%201%20%20%20CBSE%20%20Xth%20Math.wmv" TargetMode="External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image" Target="../media/image139.png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hyperlink" Target="videos/Hindi%20-%20Ex%201.2%20%20Q.2(iii)%20%20%20Find%20the%20LCM%20and%20HCF%20of%20the%20following%20pairs%20...%20Ch%201%20%20%20CBSE%20Xth%20Math.wmv" TargetMode="External"/><Relationship Id="rId11" Type="http://schemas.openxmlformats.org/officeDocument/2006/relationships/image" Target="../media/image141.png"/><Relationship Id="rId24" Type="http://schemas.openxmlformats.org/officeDocument/2006/relationships/image" Target="../media/image154.png"/><Relationship Id="rId5" Type="http://schemas.openxmlformats.org/officeDocument/2006/relationships/hyperlink" Target="videos/Hindi%20-%20Ex%201.2%20%20Q.2(ii)%20%20%20Find%20the%20LCM%20and%20HCF%20of%20the%20following%20pairs...%20Ch%201%20%20%20CBSE%20Xth%20Math.wmv" TargetMode="External"/><Relationship Id="rId15" Type="http://schemas.openxmlformats.org/officeDocument/2006/relationships/image" Target="../media/image145.png"/><Relationship Id="rId23" Type="http://schemas.openxmlformats.org/officeDocument/2006/relationships/image" Target="../media/image153.png"/><Relationship Id="rId10" Type="http://schemas.openxmlformats.org/officeDocument/2006/relationships/hyperlink" Target="videos/Hindi%20-%20Ex%201.2%20%20Q.3(iii)%20%20%20Find%20the%20LCM%20and%20HCF%20of%20the%20following%20integers...%20Ch%201%20%20%20CBSE%20Xth%20Math.wmv" TargetMode="External"/><Relationship Id="rId19" Type="http://schemas.openxmlformats.org/officeDocument/2006/relationships/image" Target="../media/image149.png"/><Relationship Id="rId4" Type="http://schemas.openxmlformats.org/officeDocument/2006/relationships/image" Target="../media/image140.gif"/><Relationship Id="rId9" Type="http://schemas.openxmlformats.org/officeDocument/2006/relationships/hyperlink" Target="videos/Hindi%20-%20Ex%201.2%20%20Q.3(ii)%20%20%20Find%20the%20LCM%20and%20HCF%20of%20the%20following%20integers%20...%20Ch%201%20%20%20CBSE%20Xth%20Math.wmv" TargetMode="External"/><Relationship Id="rId14" Type="http://schemas.openxmlformats.org/officeDocument/2006/relationships/image" Target="../media/image144.png"/><Relationship Id="rId22" Type="http://schemas.openxmlformats.org/officeDocument/2006/relationships/image" Target="../media/image1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videos/Hindi%20-%20Ex%201.2%20%20Q.5%20%20%20Check%20whether%206%20raise%20to%20n%20can%20end%20with%20the...%20Ch%201%20%20%20CBSE%20Xth%20Math.wmv" TargetMode="External"/><Relationship Id="rId3" Type="http://schemas.openxmlformats.org/officeDocument/2006/relationships/image" Target="../media/image156.png"/><Relationship Id="rId7" Type="http://schemas.openxmlformats.org/officeDocument/2006/relationships/image" Target="../media/image140.gif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hyperlink" Target="videos/Hindi%20-%20Ex%201.2%20%20Q.4%20%20%20Given%20that%20HCF%20(306,%20657)%20=%209,%20find%20LCM%20(306,%20657)%20-%20Ch%201%20%20%20CBSE%20Xth%20Math.wmv" TargetMode="External"/><Relationship Id="rId5" Type="http://schemas.openxmlformats.org/officeDocument/2006/relationships/image" Target="../media/image158.png"/><Relationship Id="rId10" Type="http://schemas.openxmlformats.org/officeDocument/2006/relationships/hyperlink" Target="videos/Hindi%20-%20Ex%201.2%20%20Q.7%20%20%20There%20is%20a%20circular%20path%20around%20a%20sports%20...%20%20Ch%201%20%20%20CBSE%20Xth%20Math.wmv" TargetMode="External"/><Relationship Id="rId4" Type="http://schemas.openxmlformats.org/officeDocument/2006/relationships/image" Target="../media/image157.png"/><Relationship Id="rId9" Type="http://schemas.openxmlformats.org/officeDocument/2006/relationships/hyperlink" Target="videos/Hindi%20-%20Ex%201.2%20%20Q.6%20%20%20Explain%20why%207%20&#215;%2011%20&#215;%2013%20%20%2013%20and%20...%20Ch%201%20%20%20CBSE%20Xth%20Math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videos/Maths%20Class%2010th%20CBSE%20Board%20Real%20Numbers%20Lecture-Part%204%20%20Irrational%20Numbers.wmv" TargetMode="External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43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43.gif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11" Type="http://schemas.openxmlformats.org/officeDocument/2006/relationships/hyperlink" Target="videos/Hindi%20-%20Theorem%201.3%20%20%20If%20the%20square%20of%20a%20number%20is%20divisible%20by%20a%20prime,...%20Ch%201%20%20%20CBSE%20Xth%20Math.wmv" TargetMode="External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74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65.png"/><Relationship Id="rId9" Type="http://schemas.openxmlformats.org/officeDocument/2006/relationships/image" Target="../media/image1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65.png"/><Relationship Id="rId7" Type="http://schemas.openxmlformats.org/officeDocument/2006/relationships/image" Target="../media/image193.png"/><Relationship Id="rId12" Type="http://schemas.openxmlformats.org/officeDocument/2006/relationships/image" Target="../media/image43.gif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11" Type="http://schemas.openxmlformats.org/officeDocument/2006/relationships/hyperlink" Target="videos/Hindi%20-%20Expl.9%20-%20Prove%20that%20square%20root%20of%203%20is%20irrational%20-%20Ch%201%20%20%20CBSE%20Xth%20Math.wmv" TargetMode="External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43.gif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12" Type="http://schemas.openxmlformats.org/officeDocument/2006/relationships/hyperlink" Target="videos/Hindi%20-%20Expl.10%20Prove%20that%205%20minus%20square%20root%20of%203%20is%20irrational%20-%20Ch%201%20%20%20CBSE%20Xth%20Math.wmv" TargetMode="External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0" Type="http://schemas.openxmlformats.org/officeDocument/2006/relationships/image" Target="../media/image213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11" Type="http://schemas.openxmlformats.org/officeDocument/2006/relationships/image" Target="../media/image43.gif"/><Relationship Id="rId5" Type="http://schemas.openxmlformats.org/officeDocument/2006/relationships/image" Target="../media/image218.png"/><Relationship Id="rId10" Type="http://schemas.openxmlformats.org/officeDocument/2006/relationships/hyperlink" Target="videos/Using%20Euclid's%20division%20Lemma%20to%20find%20the%20HCF%20of%20two%20given%20numbers..wmv" TargetMode="External"/><Relationship Id="rId4" Type="http://schemas.openxmlformats.org/officeDocument/2006/relationships/image" Target="../media/image217.png"/><Relationship Id="rId9" Type="http://schemas.openxmlformats.org/officeDocument/2006/relationships/image" Target="../media/image2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hyperlink" Target="videos/Hindi%20-%20Ex%201.3%20%20Q.3(ii)%20%20%20Prove%20that%20product%20of%207%20and%20square%20root%20of%205%20is...%20Ch%201%20%20%20CBSE%20Xth%20Math.wmv" TargetMode="External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12" Type="http://schemas.openxmlformats.org/officeDocument/2006/relationships/hyperlink" Target="videos/Hindi%20-%20Ex%201.3%20%20Q.3(i)%20%20%20Prove%20that%20quotient%20of%201%20and%20square%20root%20of%202%20is...%20Ch%201%20%20%20CBSE%20Xth%20Math.wm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11" Type="http://schemas.openxmlformats.org/officeDocument/2006/relationships/hyperlink" Target="videos/Hindi%20-%20Ex%201.3%20%20Q.2%20%20%20Prove%20that%20sum%20of%203%20and%20product%20of%202%20and%20square%20root%20of...Ch%201%20%20%20CBSE%20Xth%20Math.wmv" TargetMode="External"/><Relationship Id="rId5" Type="http://schemas.openxmlformats.org/officeDocument/2006/relationships/image" Target="../media/image225.png"/><Relationship Id="rId10" Type="http://schemas.openxmlformats.org/officeDocument/2006/relationships/image" Target="../media/image140.gif"/><Relationship Id="rId4" Type="http://schemas.openxmlformats.org/officeDocument/2006/relationships/image" Target="../media/image224.png"/><Relationship Id="rId9" Type="http://schemas.openxmlformats.org/officeDocument/2006/relationships/hyperlink" Target="videos/Hindi%20-%20Ex%201.3%20%20Q.1%20Prove%20that%20square%20root%20of%205%20is%20irrational%20-%20Ch%201%20%20%20CBSE%20Xth%20Math.wmv" TargetMode="External"/><Relationship Id="rId14" Type="http://schemas.openxmlformats.org/officeDocument/2006/relationships/hyperlink" Target="videos/Hindi%20-%20Ex%201.3%20%20Q.3(iii)%20%20%20Prove%20that%20sum%20of%206%20and%20square%20root%20of%202%20is...%20Ch%201%20%20%20CBSE%20Xth%20Math.wm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videos/Maths%20Class%2010%20CBSE%20Rational%20Numbers-Part%205%20%20Terminating,%20non-terminating%20decimal%20expansions.wmv" TargetMode="External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hyperlink" Target="videos/Classification%20of%20Numbers%20(5%20of%206)%20%20Non-repeating,%20non-terminating%20decimals.wmv" TargetMode="External"/><Relationship Id="rId4" Type="http://schemas.openxmlformats.org/officeDocument/2006/relationships/image" Target="../media/image2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5" Type="http://schemas.openxmlformats.org/officeDocument/2006/relationships/image" Target="../media/image43.gif"/><Relationship Id="rId4" Type="http://schemas.openxmlformats.org/officeDocument/2006/relationships/hyperlink" Target="videos/Hindi%20-%20Theory%20%20%20Understanding%20the%20irrational%20numbers%20with%20the%20help%20of...%20Ch%201%20%20%20CBSE%20Xth%20Math.wmv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5.png"/><Relationship Id="rId3" Type="http://schemas.openxmlformats.org/officeDocument/2006/relationships/image" Target="../media/image235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2" Type="http://schemas.openxmlformats.org/officeDocument/2006/relationships/image" Target="../media/image7.png"/><Relationship Id="rId16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5" Type="http://schemas.openxmlformats.org/officeDocument/2006/relationships/image" Target="../media/image237.png"/><Relationship Id="rId15" Type="http://schemas.openxmlformats.org/officeDocument/2006/relationships/image" Target="../media/image140.gif"/><Relationship Id="rId10" Type="http://schemas.openxmlformats.org/officeDocument/2006/relationships/image" Target="../media/image242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Relationship Id="rId14" Type="http://schemas.openxmlformats.org/officeDocument/2006/relationships/hyperlink" Target="videos/Hindi%20-%20Ex%201.3%20%20Q.1%20Prove%20that%20square%20root%20of%205%20is%20irrational%20-%20Ch%201%20%20%20CBSE%20Xth%20Math.wmv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ert.nic.in/" TargetMode="External"/><Relationship Id="rId2" Type="http://schemas.openxmlformats.org/officeDocument/2006/relationships/hyperlink" Target="http://www.images.google.co.in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urubix.com/" TargetMode="External"/><Relationship Id="rId4" Type="http://schemas.openxmlformats.org/officeDocument/2006/relationships/hyperlink" Target="http://www.youtube.com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151181" cy="609125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jhmh1cc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285860"/>
            <a:ext cx="3286148" cy="364333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 rot="2310283">
            <a:off x="5157243" y="1564708"/>
            <a:ext cx="3046027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i-I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कक्षा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-10</a:t>
            </a:r>
            <a:endParaRPr lang="en-IN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9545603">
            <a:off x="1782870" y="1473650"/>
            <a:ext cx="3277069" cy="10525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6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अध्याय</a:t>
            </a:r>
            <a:r>
              <a:rPr kumimoji="0" lang="en-US" sz="6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IN" sz="5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IN" sz="5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IN" sz="54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Bevel 6"/>
          <p:cNvSpPr/>
          <p:nvPr/>
        </p:nvSpPr>
        <p:spPr>
          <a:xfrm>
            <a:off x="2357423" y="3357562"/>
            <a:ext cx="5000659" cy="1396127"/>
          </a:xfrm>
          <a:prstGeom prst="bevel">
            <a:avLst>
              <a:gd name="adj" fmla="val 2155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hi-IN" sz="4400" b="0" kern="120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वास्तविक संख्याएँ</a:t>
            </a:r>
          </a:p>
        </p:txBody>
      </p:sp>
      <p:sp>
        <p:nvSpPr>
          <p:cNvPr id="11" name="Oval 10"/>
          <p:cNvSpPr/>
          <p:nvPr/>
        </p:nvSpPr>
        <p:spPr>
          <a:xfrm>
            <a:off x="1643042" y="1714488"/>
            <a:ext cx="600079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0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714480" y="142852"/>
            <a:ext cx="7286676" cy="2857520"/>
          </a:xfrm>
          <a:prstGeom prst="rect">
            <a:avLst/>
          </a:prstGeom>
          <a:ln w="889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028704" y="3218507"/>
            <a:ext cx="7258072" cy="2782261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80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94625" y="285728"/>
            <a:ext cx="7177903" cy="4000528"/>
          </a:xfrm>
          <a:prstGeom prst="rect">
            <a:avLst/>
          </a:prstGeom>
          <a:ln w="2286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animated gif of big brother camera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643446"/>
            <a:ext cx="2143140" cy="1726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6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8094"/>
            <a:ext cx="5872184" cy="790576"/>
          </a:xfrm>
          <a:prstGeom prst="rect">
            <a:avLst/>
          </a:prstGeom>
          <a:ln w="88900" cap="sq" cmpd="thickThin"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20000">
                  <a:schemeClr val="accent6">
                    <a:lumMod val="75000"/>
                  </a:schemeClr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 bwMode="auto">
          <a:xfrm>
            <a:off x="1000100" y="1133464"/>
            <a:ext cx="7781925" cy="7239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2033580"/>
            <a:ext cx="74580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43108" y="2462213"/>
            <a:ext cx="4495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14" y="3643314"/>
            <a:ext cx="4438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4857760"/>
            <a:ext cx="7905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59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142852"/>
            <a:ext cx="6929486" cy="521014"/>
          </a:xfrm>
          <a:prstGeom prst="rect">
            <a:avLst/>
          </a:prstGeom>
          <a:ln w="88900" cap="sq" cmpd="thickThin">
            <a:gradFill>
              <a:gsLst>
                <a:gs pos="0">
                  <a:srgbClr val="000082"/>
                </a:gs>
                <a:gs pos="13000">
                  <a:schemeClr val="tx2">
                    <a:lumMod val="20000"/>
                    <a:lumOff val="80000"/>
                  </a:schemeClr>
                </a:gs>
                <a:gs pos="28000">
                  <a:schemeClr val="accent2">
                    <a:lumMod val="20000"/>
                    <a:lumOff val="80000"/>
                  </a:schemeClr>
                </a:gs>
                <a:gs pos="42999">
                  <a:schemeClr val="accent2">
                    <a:lumMod val="40000"/>
                    <a:lumOff val="60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833429"/>
            <a:ext cx="78390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1776406"/>
            <a:ext cx="77819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30" y="2814638"/>
            <a:ext cx="7867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3857628"/>
            <a:ext cx="77914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14455" y="4824427"/>
            <a:ext cx="77438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http://1.bp.blogspot.com/-wO9elPdHKwM/Tj0yMTxLwCI/AAAAAAAABOI/aogEcBXTt5Q/s400/Cameraman_animated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5214950"/>
            <a:ext cx="1313792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49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28662" y="128569"/>
            <a:ext cx="7929618" cy="657225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890572"/>
            <a:ext cx="619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00194" y="857232"/>
            <a:ext cx="7772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43288" y="1500174"/>
            <a:ext cx="225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95444" y="1785926"/>
            <a:ext cx="7677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76625" y="2457445"/>
            <a:ext cx="2190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7344" y="2776537"/>
            <a:ext cx="7715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38544" y="3429000"/>
            <a:ext cx="1962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19244" y="3857628"/>
            <a:ext cx="7753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71882" y="4286256"/>
            <a:ext cx="2000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09719" y="4714884"/>
            <a:ext cx="7762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29031" y="5214950"/>
            <a:ext cx="1800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28756" y="5572140"/>
            <a:ext cx="7772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05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55" y="214290"/>
            <a:ext cx="7858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0430" y="857232"/>
            <a:ext cx="1419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1357298"/>
            <a:ext cx="7715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2214554"/>
            <a:ext cx="78390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14744" y="3344357"/>
            <a:ext cx="1857388" cy="699017"/>
          </a:xfrm>
          <a:prstGeom prst="ellipse">
            <a:avLst/>
          </a:prstGeom>
          <a:ln w="63500" cap="rnd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76342" y="4205305"/>
            <a:ext cx="7810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57305" y="5114944"/>
            <a:ext cx="78009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ttp://1.bp.blogspot.com/-wO9elPdHKwM/Tj0yMTxLwCI/AAAAAAAABOI/aogEcBXTt5Q/s400/Cameraman_animated.gif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3000372"/>
            <a:ext cx="1313792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51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62" y="214290"/>
            <a:ext cx="7772400" cy="714375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1214422"/>
            <a:ext cx="542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00232" y="1214422"/>
            <a:ext cx="4533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33528" y="1785926"/>
            <a:ext cx="7239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76379" y="2428868"/>
            <a:ext cx="7439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81300" y="3143248"/>
            <a:ext cx="3581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43042" y="3786190"/>
            <a:ext cx="5600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85918" y="4557723"/>
            <a:ext cx="5524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19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55" y="142852"/>
            <a:ext cx="7858125" cy="762000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57356" y="1071546"/>
            <a:ext cx="685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24050" y="1571612"/>
            <a:ext cx="5295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57356" y="2214554"/>
            <a:ext cx="5486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2857496"/>
            <a:ext cx="8058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19242" y="3438530"/>
            <a:ext cx="7467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7290" y="4386272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1000108"/>
            <a:ext cx="542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88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62" y="161912"/>
            <a:ext cx="8020050" cy="1409700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28728" y="1714488"/>
            <a:ext cx="7286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2507" y="2500306"/>
            <a:ext cx="8391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1714488"/>
            <a:ext cx="542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09750" y="3000372"/>
            <a:ext cx="5524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19204" y="3714752"/>
            <a:ext cx="7696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48075" y="4090994"/>
            <a:ext cx="1847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43306" y="4429132"/>
            <a:ext cx="1685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14744" y="4786322"/>
            <a:ext cx="161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43174" y="5072074"/>
            <a:ext cx="3581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95379" y="5500705"/>
            <a:ext cx="782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29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63888" y="260648"/>
            <a:ext cx="1847852" cy="563370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914428" y="2714620"/>
            <a:ext cx="7658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00100" y="4000504"/>
            <a:ext cx="7477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1.bp.blogspot.com/-wO9elPdHKwM/Tj0yMTxLwCI/AAAAAAAABOI/aogEcBXTt5Q/s400/Cameraman_animated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214554"/>
            <a:ext cx="1313792" cy="12192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353" y="928670"/>
            <a:ext cx="7496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0704" y="1643050"/>
            <a:ext cx="13430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6654" y="1643050"/>
            <a:ext cx="1533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5480" y="1643050"/>
            <a:ext cx="1466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ttp://1.bp.blogspot.com/-wO9elPdHKwM/Tj0yMTxLwCI/AAAAAAAABOI/aogEcBXTt5Q/s400/Cameraman_animated.gif">
            <a:hlinkClick r:id="rId11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143116"/>
            <a:ext cx="1313792" cy="1219200"/>
          </a:xfrm>
          <a:prstGeom prst="rect">
            <a:avLst/>
          </a:prstGeom>
          <a:noFill/>
        </p:spPr>
      </p:pic>
      <p:pic>
        <p:nvPicPr>
          <p:cNvPr id="12" name="Picture 2" descr="http://1.bp.blogspot.com/-wO9elPdHKwM/Tj0yMTxLwCI/AAAAAAAABOI/aogEcBXTt5Q/s400/Cameraman_animated.gif">
            <a:hlinkClick r:id="rId12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071678"/>
            <a:ext cx="1313792" cy="1219200"/>
          </a:xfrm>
          <a:prstGeom prst="rect">
            <a:avLst/>
          </a:prstGeom>
          <a:noFill/>
        </p:spPr>
      </p:pic>
      <p:pic>
        <p:nvPicPr>
          <p:cNvPr id="13" name="Picture 2" descr="http://1.bp.blogspot.com/-wO9elPdHKwM/Tj0yMTxLwCI/AAAAAAAABOI/aogEcBXTt5Q/s400/Cameraman_animated.gif">
            <a:hlinkClick r:id="rId13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429000"/>
            <a:ext cx="1313792" cy="1219200"/>
          </a:xfrm>
          <a:prstGeom prst="rect">
            <a:avLst/>
          </a:prstGeom>
          <a:noFill/>
        </p:spPr>
      </p:pic>
      <p:pic>
        <p:nvPicPr>
          <p:cNvPr id="14" name="Picture 2" descr="http://1.bp.blogspot.com/-wO9elPdHKwM/Tj0yMTxLwCI/AAAAAAAABOI/aogEcBXTt5Q/s400/Cameraman_animated.gif">
            <a:hlinkClick r:id="rId14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5000636"/>
            <a:ext cx="1313792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55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6002"/>
            <a:ext cx="1500198" cy="120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44" y="-60198"/>
            <a:ext cx="1285884" cy="13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64180" y="16002"/>
            <a:ext cx="4876800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i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हमें क्या सीखना है</a:t>
            </a:r>
            <a:endParaRPr lang="en-I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loud 9">
            <a:hlinkClick r:id="rId4" action="ppaction://hlinksldjump"/>
          </p:cNvPr>
          <p:cNvSpPr/>
          <p:nvPr/>
        </p:nvSpPr>
        <p:spPr>
          <a:xfrm>
            <a:off x="2857488" y="928670"/>
            <a:ext cx="2714644" cy="702766"/>
          </a:xfrm>
          <a:prstGeom prst="cloud">
            <a:avLst/>
          </a:prstGeom>
          <a:solidFill>
            <a:srgbClr val="C9F7C9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For Teachers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lum bright="-2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6309" y="3571876"/>
            <a:ext cx="1209675" cy="4095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lum bright="-2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6309" y="4857760"/>
            <a:ext cx="1209675" cy="4095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15140" y="4714884"/>
            <a:ext cx="2027295" cy="500066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05705" y="5433648"/>
            <a:ext cx="1624013" cy="508126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72264" y="1392806"/>
            <a:ext cx="2214578" cy="393120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4414" y="1357298"/>
            <a:ext cx="1000132" cy="46517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76506" y="1928802"/>
            <a:ext cx="3595692" cy="511929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50000"/>
                </a:schemeClr>
              </a:gs>
              <a:gs pos="100000">
                <a:srgbClr val="663012"/>
              </a:gs>
            </a:gsLst>
            <a:lin ang="5400000" scaled="0"/>
          </a:gradFill>
          <a:ln w="88900" cap="sq" cmpd="thickThin"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 bwMode="auto">
          <a:xfrm>
            <a:off x="1000100" y="2500306"/>
            <a:ext cx="1209675" cy="4095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9" name="Picture 7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67512" y="2428868"/>
            <a:ext cx="2076454" cy="512542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0" name="Picture 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00298" y="2928934"/>
            <a:ext cx="3714776" cy="48594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50000"/>
                </a:schemeClr>
              </a:gs>
              <a:gs pos="100000">
                <a:srgbClr val="663012"/>
              </a:gs>
            </a:gsLst>
            <a:lin ang="5400000" scaled="0"/>
          </a:gradFill>
          <a:ln w="88900" cap="sq" cmpd="thickThin"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1" name="Picture 9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43702" y="3500438"/>
            <a:ext cx="1928826" cy="522650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2" name="Picture 10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168111" y="4143380"/>
            <a:ext cx="4475591" cy="50006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3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7">
            <a:lum bright="-3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042" y="5500702"/>
            <a:ext cx="6038850" cy="3714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hlinkClick r:id="rId14" action="ppaction://hlinksldjump"/>
          </p:cNvPr>
          <p:cNvSpPr txBox="1"/>
          <p:nvPr/>
        </p:nvSpPr>
        <p:spPr>
          <a:xfrm rot="19574278">
            <a:off x="2368193" y="2738322"/>
            <a:ext cx="38993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Click on the topic </a:t>
            </a:r>
            <a:endParaRPr lang="en-IN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79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1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1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1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1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1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1"/>
                            </p:stCondLst>
                            <p:childTnLst>
                              <p:par>
                                <p:cTn id="51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001"/>
                            </p:stCondLst>
                            <p:childTnLst>
                              <p:par>
                                <p:cTn id="57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1"/>
                            </p:stCondLst>
                            <p:childTnLst>
                              <p:par>
                                <p:cTn id="6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1"/>
                            </p:stCondLst>
                            <p:childTnLst>
                              <p:par>
                                <p:cTn id="6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1"/>
                            </p:stCondLst>
                            <p:childTnLst>
                              <p:par>
                                <p:cTn id="7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1"/>
                            </p:stCondLst>
                            <p:childTnLst>
                              <p:par>
                                <p:cTn id="81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3001"/>
                            </p:stCondLst>
                            <p:childTnLst>
                              <p:par>
                                <p:cTn id="87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001"/>
                            </p:stCondLst>
                            <p:childTnLst>
                              <p:par>
                                <p:cTn id="9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0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90641" y="142852"/>
            <a:ext cx="755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544481"/>
            <a:ext cx="5562600" cy="38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34401" y="1930242"/>
            <a:ext cx="4823599" cy="1661701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3" action="ppaction://hlinkfile"/>
              </a:rPr>
              <a:t>Click on TV</a:t>
            </a:r>
            <a:endParaRPr kumimoji="0" lang="en-US" sz="7200" b="1" i="0" u="none" strike="noStrike" kern="1200" cap="none" spc="0" normalizeH="0" baseline="0" noProof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72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52541" y="142852"/>
            <a:ext cx="7591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2394" y="1544481"/>
            <a:ext cx="5562600" cy="38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34401" y="1930242"/>
            <a:ext cx="4823599" cy="1661701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5" action="ppaction://hlinkfile"/>
              </a:rPr>
              <a:t>Click on TV</a:t>
            </a:r>
            <a:endParaRPr kumimoji="0" lang="en-US" sz="7200" b="1" i="0" u="none" strike="noStrike" kern="1200" cap="none" spc="0" normalizeH="0" baseline="0" noProof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20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81063" y="115782"/>
            <a:ext cx="8048655" cy="670012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50000"/>
                </a:schemeClr>
              </a:gs>
              <a:gs pos="100000">
                <a:srgbClr val="663012"/>
              </a:gs>
            </a:gsLst>
            <a:lin ang="5400000" scaled="0"/>
          </a:gradFill>
          <a:ln w="88900" cap="sq" cmpd="thickThin"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28662" y="1114416"/>
            <a:ext cx="7953375" cy="10287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14" y="3652844"/>
            <a:ext cx="7239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4810142"/>
            <a:ext cx="78009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1.bp.blogspot.com/-wO9elPdHKwM/Tj0yMTxLwCI/AAAAAAAABOI/aogEcBXTt5Q/s400/Cameraman_animated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2357430"/>
            <a:ext cx="1313792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64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214290"/>
            <a:ext cx="76676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14" y="1785926"/>
            <a:ext cx="64674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967903" y="3071809"/>
            <a:ext cx="7818939" cy="72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4429132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</a:rPr>
              <a:t>The prime factorisation of a natural number is unique, except for the order of its factors.</a:t>
            </a:r>
            <a:endParaRPr lang="en-IN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86182" y="4014794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24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7754" y="142852"/>
            <a:ext cx="7867650" cy="723900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43042" y="1066786"/>
            <a:ext cx="72771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1000108"/>
            <a:ext cx="542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14480" y="1562090"/>
            <a:ext cx="6096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19413" y="2109784"/>
            <a:ext cx="3448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7290" y="2633660"/>
            <a:ext cx="6181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04954" y="3448055"/>
            <a:ext cx="7410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43049" y="4633924"/>
            <a:ext cx="6657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04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071593" y="357166"/>
            <a:ext cx="7858125" cy="400050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071670" y="1038211"/>
            <a:ext cx="42386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71555" y="1000108"/>
            <a:ext cx="542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357554" y="3071810"/>
            <a:ext cx="1628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228988" y="5391166"/>
            <a:ext cx="3200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19125" y="1928802"/>
            <a:ext cx="852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357554" y="2571744"/>
            <a:ext cx="1733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833811" y="3643314"/>
            <a:ext cx="52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857224" y="4214818"/>
            <a:ext cx="8210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305175" y="4838712"/>
            <a:ext cx="2533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59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42910" y="161905"/>
            <a:ext cx="8505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7313" y="714356"/>
            <a:ext cx="6429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83096" y="1904994"/>
            <a:ext cx="8153400" cy="666750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09770" y="2771775"/>
            <a:ext cx="5619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2714620"/>
            <a:ext cx="542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76500" y="3681417"/>
            <a:ext cx="4191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14" y="4305311"/>
            <a:ext cx="5162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29190" y="5291155"/>
            <a:ext cx="18478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80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142852"/>
            <a:ext cx="7810500" cy="742950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57376" y="928670"/>
            <a:ext cx="6629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95435" y="1785926"/>
            <a:ext cx="6391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928670"/>
            <a:ext cx="542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43070" y="2428868"/>
            <a:ext cx="5886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55" y="2876549"/>
            <a:ext cx="7858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71604" y="3429000"/>
            <a:ext cx="5543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 cstate="print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857628"/>
            <a:ext cx="1366841" cy="571504"/>
          </a:xfrm>
          <a:prstGeom prst="ellipse">
            <a:avLst/>
          </a:prstGeom>
          <a:ln w="63500" cap="rnd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52563" y="4567248"/>
            <a:ext cx="6238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14744" y="5072074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19205" y="5572142"/>
            <a:ext cx="7839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2" y="145768"/>
            <a:ext cx="2143140" cy="568588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animated gif of camera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1285860"/>
            <a:ext cx="647700" cy="647700"/>
          </a:xfrm>
          <a:prstGeom prst="rect">
            <a:avLst/>
          </a:prstGeom>
          <a:noFill/>
        </p:spPr>
      </p:pic>
      <p:pic>
        <p:nvPicPr>
          <p:cNvPr id="12" name="Picture 2" descr="animated gif of camera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8944" y="3000372"/>
            <a:ext cx="647700" cy="647700"/>
          </a:xfrm>
          <a:prstGeom prst="rect">
            <a:avLst/>
          </a:prstGeom>
          <a:noFill/>
        </p:spPr>
      </p:pic>
      <p:pic>
        <p:nvPicPr>
          <p:cNvPr id="13" name="Picture 2" descr="animated gif of camera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0118" y="3638556"/>
            <a:ext cx="647700" cy="647700"/>
          </a:xfrm>
          <a:prstGeom prst="rect">
            <a:avLst/>
          </a:prstGeom>
          <a:noFill/>
        </p:spPr>
      </p:pic>
      <p:pic>
        <p:nvPicPr>
          <p:cNvPr id="14" name="Picture 2" descr="animated gif of camera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9722" y="5429264"/>
            <a:ext cx="647700" cy="647700"/>
          </a:xfrm>
          <a:prstGeom prst="rect">
            <a:avLst/>
          </a:prstGeom>
          <a:noFill/>
        </p:spPr>
      </p:pic>
      <p:pic>
        <p:nvPicPr>
          <p:cNvPr id="15" name="Picture 2" descr="animated gif of camera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8482" y="2995614"/>
            <a:ext cx="647700" cy="647700"/>
          </a:xfrm>
          <a:prstGeom prst="rect">
            <a:avLst/>
          </a:prstGeom>
          <a:noFill/>
        </p:spPr>
      </p:pic>
      <p:pic>
        <p:nvPicPr>
          <p:cNvPr id="16" name="Picture 2" descr="animated gif of camera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429264"/>
            <a:ext cx="647700" cy="647700"/>
          </a:xfrm>
          <a:prstGeom prst="rect">
            <a:avLst/>
          </a:prstGeom>
          <a:noFill/>
        </p:spPr>
      </p:pic>
      <p:pic>
        <p:nvPicPr>
          <p:cNvPr id="17" name="Picture 2" descr="animated gif of camera">
            <a:hlinkClick r:id="rId10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286388"/>
            <a:ext cx="647700" cy="6477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785794"/>
            <a:ext cx="6991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214422"/>
            <a:ext cx="733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857364"/>
            <a:ext cx="704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214422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904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2679" y="1500174"/>
            <a:ext cx="866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214554"/>
            <a:ext cx="7467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6846" y="3067052"/>
            <a:ext cx="1219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8716" y="3071810"/>
            <a:ext cx="137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8482" y="3781432"/>
            <a:ext cx="137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410084"/>
            <a:ext cx="712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857760"/>
            <a:ext cx="15049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857760"/>
            <a:ext cx="1533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0361" y="4914913"/>
            <a:ext cx="1419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63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23994" y="142852"/>
            <a:ext cx="5962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1428736"/>
            <a:ext cx="7496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2714620"/>
            <a:ext cx="7410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4000504"/>
            <a:ext cx="74866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animated gif of camera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642918"/>
            <a:ext cx="647700" cy="647700"/>
          </a:xfrm>
          <a:prstGeom prst="rect">
            <a:avLst/>
          </a:prstGeom>
          <a:noFill/>
        </p:spPr>
      </p:pic>
      <p:pic>
        <p:nvPicPr>
          <p:cNvPr id="7" name="Picture 2" descr="animated gif of camera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000240"/>
            <a:ext cx="647700" cy="647700"/>
          </a:xfrm>
          <a:prstGeom prst="rect">
            <a:avLst/>
          </a:prstGeom>
          <a:noFill/>
        </p:spPr>
      </p:pic>
      <p:pic>
        <p:nvPicPr>
          <p:cNvPr id="8" name="Picture 2" descr="animated gif of camera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5672" y="3352804"/>
            <a:ext cx="647700" cy="647700"/>
          </a:xfrm>
          <a:prstGeom prst="rect">
            <a:avLst/>
          </a:prstGeom>
          <a:noFill/>
        </p:spPr>
      </p:pic>
      <p:pic>
        <p:nvPicPr>
          <p:cNvPr id="9" name="Picture 2" descr="animated gif of camera">
            <a:hlinkClick r:id="rId10" action="ppaction://hlinkfile"/>
          </p:cNvPr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429264"/>
            <a:ext cx="647700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86288">
            <a:off x="892076" y="540326"/>
            <a:ext cx="3202086" cy="70788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hi-IN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प्राकृत </a:t>
            </a:r>
            <a:r>
              <a:rPr lang="hi-IN" sz="4000" dirty="0" smtClean="0">
                <a:ln>
                  <a:solidFill>
                    <a:schemeClr val="tx1"/>
                  </a:solidFill>
                  <a:prstDash val="sysDash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संख्याएँ</a:t>
            </a:r>
            <a:endParaRPr lang="en-US" sz="4000" dirty="0">
              <a:ln>
                <a:solidFill>
                  <a:schemeClr val="tx1"/>
                </a:solidFill>
                <a:prstDash val="sysDash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214810" y="71414"/>
            <a:ext cx="1376370" cy="72159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434800"/>
            <a:ext cx="1362075" cy="18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44196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 smtClean="0"/>
              <a:t>प्राकृत संख्याए संख्याओं  का वह समूह होता है जिसमें केवल धनात्मक संख्याए होती है </a:t>
            </a:r>
            <a:r>
              <a:rPr lang="en-US" sz="3200" dirty="0" smtClean="0"/>
              <a:t>I 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371600" y="5486400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/>
              <a:t>प्राकृत संख्याओं  के समूह को  </a:t>
            </a:r>
            <a:r>
              <a:rPr lang="en-US" sz="2800" dirty="0" smtClean="0"/>
              <a:t>N </a:t>
            </a:r>
            <a:r>
              <a:rPr lang="hi-IN" sz="2800" dirty="0" smtClean="0"/>
              <a:t>से प्रकट किया जाता है </a:t>
            </a:r>
            <a:r>
              <a:rPr lang="en-US" sz="2800" dirty="0" smtClean="0"/>
              <a:t>I 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47800" y="2949714"/>
            <a:ext cx="7239000" cy="1165086"/>
            <a:chOff x="1905000" y="2949714"/>
            <a:chExt cx="7239000" cy="1165086"/>
          </a:xfrm>
        </p:grpSpPr>
        <p:sp>
          <p:nvSpPr>
            <p:cNvPr id="8" name="TextBox 7"/>
            <p:cNvSpPr txBox="1"/>
            <p:nvPr/>
          </p:nvSpPr>
          <p:spPr>
            <a:xfrm>
              <a:off x="4572000" y="2949714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5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9" name="Group 42"/>
            <p:cNvGrpSpPr/>
            <p:nvPr/>
          </p:nvGrpSpPr>
          <p:grpSpPr>
            <a:xfrm>
              <a:off x="1905000" y="2949714"/>
              <a:ext cx="7239000" cy="1165086"/>
              <a:chOff x="1905000" y="2949714"/>
              <a:chExt cx="7239000" cy="116508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257800" y="2949714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6</a:t>
                </a:r>
                <a:endParaRPr lang="en-US" sz="4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19800" y="2949714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7</a:t>
                </a:r>
                <a:endParaRPr lang="en-US" sz="4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29400" y="2949714"/>
                <a:ext cx="45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8</a:t>
                </a:r>
                <a:endParaRPr lang="en-US" sz="4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91400" y="2949714"/>
                <a:ext cx="45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9</a:t>
                </a:r>
                <a:endParaRPr lang="en-US" sz="4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grpSp>
            <p:nvGrpSpPr>
              <p:cNvPr id="14" name="Group 41"/>
              <p:cNvGrpSpPr/>
              <p:nvPr/>
            </p:nvGrpSpPr>
            <p:grpSpPr>
              <a:xfrm>
                <a:off x="1905000" y="2949714"/>
                <a:ext cx="7239000" cy="1165086"/>
                <a:chOff x="1905000" y="2949714"/>
                <a:chExt cx="7239000" cy="1165086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3810000" y="2949714"/>
                  <a:ext cx="457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4</a:t>
                  </a:r>
                  <a:endParaRPr lang="en-US" sz="4000" b="1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grpSp>
              <p:nvGrpSpPr>
                <p:cNvPr id="16" name="Group 40"/>
                <p:cNvGrpSpPr/>
                <p:nvPr/>
              </p:nvGrpSpPr>
              <p:grpSpPr>
                <a:xfrm>
                  <a:off x="1905000" y="2949714"/>
                  <a:ext cx="7239000" cy="1165086"/>
                  <a:chOff x="1905000" y="2949714"/>
                  <a:chExt cx="7239000" cy="1165086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200400" y="2949714"/>
                    <a:ext cx="30480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</a:t>
                    </a:r>
                    <a:endParaRPr lang="en-US" sz="4000" b="1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18" name="Group 39"/>
                  <p:cNvGrpSpPr/>
                  <p:nvPr/>
                </p:nvGrpSpPr>
                <p:grpSpPr>
                  <a:xfrm>
                    <a:off x="1905000" y="2949714"/>
                    <a:ext cx="7239000" cy="1165086"/>
                    <a:chOff x="1905000" y="2949714"/>
                    <a:chExt cx="7239000" cy="1165086"/>
                  </a:xfrm>
                </p:grpSpPr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2590800" y="2949714"/>
                      <a:ext cx="228600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  <a:endParaRPr lang="en-US" sz="40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20" name="Group 38"/>
                    <p:cNvGrpSpPr/>
                    <p:nvPr/>
                  </p:nvGrpSpPr>
                  <p:grpSpPr>
                    <a:xfrm>
                      <a:off x="1905000" y="2949714"/>
                      <a:ext cx="7239000" cy="1165086"/>
                      <a:chOff x="1905000" y="2949714"/>
                      <a:chExt cx="7239000" cy="1165086"/>
                    </a:xfrm>
                  </p:grpSpPr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1905000" y="2949714"/>
                        <a:ext cx="228600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</a:rPr>
                          <a:t>1</a:t>
                        </a:r>
                        <a:endParaRPr lang="en-US" sz="4000" b="1" dirty="0">
                          <a:solidFill>
                            <a:schemeClr val="bg1">
                              <a:lumMod val="95000"/>
                            </a:schemeClr>
                          </a:solidFill>
                        </a:endParaRPr>
                      </a:p>
                    </p:txBody>
                  </p:sp>
                  <p:grpSp>
                    <p:nvGrpSpPr>
                      <p:cNvPr id="22" name="Group 37"/>
                      <p:cNvGrpSpPr/>
                      <p:nvPr/>
                    </p:nvGrpSpPr>
                    <p:grpSpPr>
                      <a:xfrm>
                        <a:off x="2133600" y="2971800"/>
                        <a:ext cx="7010400" cy="1143000"/>
                        <a:chOff x="2133600" y="2971800"/>
                        <a:chExt cx="7010400" cy="1143000"/>
                      </a:xfrm>
                    </p:grpSpPr>
                    <p:cxnSp>
                      <p:nvCxnSpPr>
                        <p:cNvPr id="23" name="Straight Connector 22"/>
                        <p:cNvCxnSpPr/>
                        <p:nvPr/>
                      </p:nvCxnSpPr>
                      <p:spPr>
                        <a:xfrm>
                          <a:off x="2133600" y="36576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" name="Straight Connector 13"/>
                        <p:cNvCxnSpPr/>
                        <p:nvPr/>
                      </p:nvCxnSpPr>
                      <p:spPr>
                        <a:xfrm>
                          <a:off x="2819400" y="36576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" name="Straight Connector 15"/>
                        <p:cNvCxnSpPr/>
                        <p:nvPr/>
                      </p:nvCxnSpPr>
                      <p:spPr>
                        <a:xfrm>
                          <a:off x="3429000" y="36576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" name="Straight Connector 25"/>
                        <p:cNvCxnSpPr/>
                        <p:nvPr/>
                      </p:nvCxnSpPr>
                      <p:spPr>
                        <a:xfrm>
                          <a:off x="4114800" y="36576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" name="Straight Connector 17"/>
                        <p:cNvCxnSpPr/>
                        <p:nvPr/>
                      </p:nvCxnSpPr>
                      <p:spPr>
                        <a:xfrm>
                          <a:off x="4800600" y="35814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Straight Connector 27"/>
                        <p:cNvCxnSpPr/>
                        <p:nvPr/>
                      </p:nvCxnSpPr>
                      <p:spPr>
                        <a:xfrm>
                          <a:off x="5486400" y="35814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Straight Connector 19"/>
                        <p:cNvCxnSpPr/>
                        <p:nvPr/>
                      </p:nvCxnSpPr>
                      <p:spPr>
                        <a:xfrm>
                          <a:off x="6172200" y="35814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Straight Connector 29"/>
                        <p:cNvCxnSpPr/>
                        <p:nvPr/>
                      </p:nvCxnSpPr>
                      <p:spPr>
                        <a:xfrm>
                          <a:off x="6858000" y="35814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21"/>
                        <p:cNvCxnSpPr/>
                        <p:nvPr/>
                      </p:nvCxnSpPr>
                      <p:spPr>
                        <a:xfrm>
                          <a:off x="7620000" y="35814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Straight Connector 31"/>
                        <p:cNvCxnSpPr/>
                        <p:nvPr/>
                      </p:nvCxnSpPr>
                      <p:spPr>
                        <a:xfrm>
                          <a:off x="8382000" y="3581400"/>
                          <a:ext cx="0" cy="457200"/>
                        </a:xfrm>
                        <a:prstGeom prst="line">
                          <a:avLst/>
                        </a:prstGeom>
                        <a:ln w="539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Straight Arrow Connector 5"/>
                        <p:cNvCxnSpPr/>
                        <p:nvPr/>
                      </p:nvCxnSpPr>
                      <p:spPr>
                        <a:xfrm flipV="1">
                          <a:off x="2133600" y="3733800"/>
                          <a:ext cx="7010400" cy="152400"/>
                        </a:xfrm>
                        <a:prstGeom prst="straightConnector1">
                          <a:avLst/>
                        </a:prstGeom>
                        <a:ln w="98425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" name="TextBox 33"/>
                        <p:cNvSpPr txBox="1"/>
                        <p:nvPr/>
                      </p:nvSpPr>
                      <p:spPr>
                        <a:xfrm>
                          <a:off x="8077200" y="2971800"/>
                          <a:ext cx="1066800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4000" b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rPr>
                            <a:t>10</a:t>
                          </a:r>
                          <a:endParaRPr lang="en-US" sz="4000" b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43093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056E-7 L 0.79219 -0.010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74" y="142852"/>
            <a:ext cx="3857651" cy="71438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50000"/>
                </a:schemeClr>
              </a:gs>
              <a:gs pos="100000">
                <a:srgbClr val="663012"/>
              </a:gs>
            </a:gsLst>
            <a:lin ang="5400000" scaled="0"/>
          </a:gradFill>
          <a:ln w="88900" cap="sq" cmpd="thickThin"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62113" y="1071546"/>
            <a:ext cx="58197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43108" y="2428868"/>
            <a:ext cx="466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76438" y="3057525"/>
            <a:ext cx="5191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47777" y="3929066"/>
            <a:ext cx="7381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14443" y="4929198"/>
            <a:ext cx="7915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1.bp.blogspot.com/-wO9elPdHKwM/Tj0yMTxLwCI/AAAAAAAABOI/aogEcBXTt5Q/s400/Cameraman_animated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2071678"/>
            <a:ext cx="1770552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1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lum bright="-3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4443" y="214290"/>
            <a:ext cx="7915275" cy="70485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1071546"/>
            <a:ext cx="828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57356" y="1071546"/>
            <a:ext cx="6781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23977" y="1571612"/>
            <a:ext cx="7305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7290" y="2133594"/>
            <a:ext cx="4953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76369" y="2781301"/>
            <a:ext cx="7896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14" y="3714752"/>
            <a:ext cx="7372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7290" y="4843476"/>
            <a:ext cx="5095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85852" y="5453080"/>
            <a:ext cx="6667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ttp://1.bp.blogspot.com/-wO9elPdHKwM/Tj0yMTxLwCI/AAAAAAAABOI/aogEcBXTt5Q/s400/Cameraman_animated.gif">
            <a:hlinkClick r:id="rId11" action="ppaction://hlinkfil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9" y="4087373"/>
            <a:ext cx="1830904" cy="1699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5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566878" y="142852"/>
            <a:ext cx="52197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57356" y="771509"/>
            <a:ext cx="5895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785794"/>
            <a:ext cx="828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1142984"/>
            <a:ext cx="7658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28728" y="1714488"/>
            <a:ext cx="6467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85852" y="2143116"/>
            <a:ext cx="60864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28728" y="3357562"/>
            <a:ext cx="4448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7290" y="3786190"/>
            <a:ext cx="6296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85918" y="4500570"/>
            <a:ext cx="3209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85918" y="4857760"/>
            <a:ext cx="3067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85918" y="5214950"/>
            <a:ext cx="4819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38" y="5572140"/>
            <a:ext cx="6715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31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3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44436" y="908720"/>
            <a:ext cx="7753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63650" y="1699298"/>
            <a:ext cx="533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15942" y="2270802"/>
            <a:ext cx="78295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30188" y="3413810"/>
            <a:ext cx="77343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30300" y="4485380"/>
            <a:ext cx="5600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15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85918" y="214290"/>
            <a:ext cx="5362575" cy="466725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42993" y="976303"/>
            <a:ext cx="542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85918" y="957253"/>
            <a:ext cx="6057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3063" y="1390641"/>
            <a:ext cx="6772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2357430"/>
            <a:ext cx="7753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00364" y="3286124"/>
            <a:ext cx="319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4357694"/>
            <a:ext cx="7038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00364" y="4929198"/>
            <a:ext cx="2447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14612" y="5572140"/>
            <a:ext cx="3305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http://1.bp.blogspot.com/-wO9elPdHKwM/Tj0yMTxLwCI/AAAAAAAABOI/aogEcBXTt5Q/s400/Cameraman_animated.gif">
            <a:hlinkClick r:id="rId11" action="ppaction://hlinkfil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2786058"/>
            <a:ext cx="1770552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5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85918" y="2838449"/>
            <a:ext cx="554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14" y="3552829"/>
            <a:ext cx="6791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43042" y="4267209"/>
            <a:ext cx="59721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43042" y="5195903"/>
            <a:ext cx="55340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5984" y="1624003"/>
            <a:ext cx="4124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57488" y="2266945"/>
            <a:ext cx="2981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85988" y="142852"/>
            <a:ext cx="4772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62088" y="676261"/>
            <a:ext cx="62198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01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6279" y="214290"/>
            <a:ext cx="7021935" cy="428628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857232"/>
            <a:ext cx="5619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85918" y="857232"/>
            <a:ext cx="5753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1214422"/>
            <a:ext cx="7810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43108" y="1928802"/>
            <a:ext cx="3952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43042" y="2571744"/>
            <a:ext cx="533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3714752"/>
            <a:ext cx="792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85852" y="4357694"/>
            <a:ext cx="7372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4929198"/>
            <a:ext cx="7896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7290" y="5715016"/>
            <a:ext cx="6076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1.bp.blogspot.com/-wO9elPdHKwM/Tj0yMTxLwCI/AAAAAAAABOI/aogEcBXTt5Q/s400/Cameraman_animated.gif">
            <a:hlinkClick r:id="rId12" action="ppaction://hlinkfile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6644" y="1928801"/>
            <a:ext cx="1857356" cy="1723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2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95474" y="214290"/>
            <a:ext cx="5676922" cy="500066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14" y="928670"/>
            <a:ext cx="571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57356" y="928670"/>
            <a:ext cx="5543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1485890"/>
            <a:ext cx="7867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57422" y="2071678"/>
            <a:ext cx="4324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23981" y="2714620"/>
            <a:ext cx="7877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66" y="3824293"/>
            <a:ext cx="7429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04998" y="4643446"/>
            <a:ext cx="6153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://1.bp.blogspot.com/-wO9elPdHKwM/Tj0yMTxLwCI/AAAAAAAABOI/aogEcBXTt5Q/s400/Cameraman_animated.gif">
            <a:hlinkClick r:id="rId10" action="ppaction://hlinkfile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61" y="5000635"/>
            <a:ext cx="1753924" cy="1627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9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2" y="142852"/>
            <a:ext cx="1737681" cy="428628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67746" y="928670"/>
            <a:ext cx="5933212" cy="51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00166" y="1643050"/>
            <a:ext cx="6379218" cy="55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00166" y="2428868"/>
            <a:ext cx="6554916" cy="41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57422" y="3286124"/>
            <a:ext cx="1040678" cy="78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3213" y="4357694"/>
            <a:ext cx="1351531" cy="52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28860" y="5214950"/>
            <a:ext cx="159480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animated gif of camera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857232"/>
            <a:ext cx="647700" cy="647700"/>
          </a:xfrm>
          <a:prstGeom prst="rect">
            <a:avLst/>
          </a:prstGeom>
          <a:noFill/>
        </p:spPr>
      </p:pic>
      <p:pic>
        <p:nvPicPr>
          <p:cNvPr id="11" name="Picture 2" descr="animated gif of camera">
            <a:hlinkClick r:id="rId11" action="ppaction://hlinkfile"/>
          </p:cNvPr>
          <p:cNvPicPr>
            <a:picLocks noChangeAspect="1" noChangeArrowheads="1" noCrop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1643050"/>
            <a:ext cx="647700" cy="647700"/>
          </a:xfrm>
          <a:prstGeom prst="rect">
            <a:avLst/>
          </a:prstGeom>
          <a:noFill/>
        </p:spPr>
      </p:pic>
      <p:pic>
        <p:nvPicPr>
          <p:cNvPr id="12" name="Picture 2" descr="animated gif of camera">
            <a:hlinkClick r:id="rId12" action="ppaction://hlinkfile"/>
          </p:cNvPr>
          <p:cNvPicPr>
            <a:picLocks noChangeAspect="1" noChangeArrowheads="1" noCrop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286124"/>
            <a:ext cx="647700" cy="647700"/>
          </a:xfrm>
          <a:prstGeom prst="rect">
            <a:avLst/>
          </a:prstGeom>
          <a:noFill/>
        </p:spPr>
      </p:pic>
      <p:pic>
        <p:nvPicPr>
          <p:cNvPr id="13" name="Picture 2" descr="animated gif of camera">
            <a:hlinkClick r:id="rId13" action="ppaction://hlinkfile"/>
          </p:cNvPr>
          <p:cNvPicPr>
            <a:picLocks noChangeAspect="1" noChangeArrowheads="1" noCrop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286256"/>
            <a:ext cx="647700" cy="647700"/>
          </a:xfrm>
          <a:prstGeom prst="rect">
            <a:avLst/>
          </a:prstGeom>
          <a:noFill/>
        </p:spPr>
      </p:pic>
      <p:pic>
        <p:nvPicPr>
          <p:cNvPr id="14" name="Picture 2" descr="animated gif of camera">
            <a:hlinkClick r:id="rId14" action="ppaction://hlinkfile"/>
          </p:cNvPr>
          <p:cNvPicPr>
            <a:picLocks noChangeAspect="1" noChangeArrowheads="1" noCrop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143512"/>
            <a:ext cx="647700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79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285852" y="285728"/>
            <a:ext cx="6740135" cy="7143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544481"/>
            <a:ext cx="5562600" cy="38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34401" y="1930242"/>
            <a:ext cx="4823599" cy="1661701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3" action="ppaction://hlinkfile"/>
              </a:rPr>
              <a:t>Click on</a:t>
            </a:r>
            <a:endParaRPr kumimoji="0" lang="en-US" sz="7200" b="1" i="0" u="none" strike="noStrike" kern="1200" cap="none" spc="0" normalizeH="0" baseline="0" noProof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26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2568714"/>
            <a:ext cx="7162800" cy="1165086"/>
            <a:chOff x="1981200" y="2949714"/>
            <a:chExt cx="7162800" cy="1165086"/>
          </a:xfrm>
        </p:grpSpPr>
        <p:grpSp>
          <p:nvGrpSpPr>
            <p:cNvPr id="5" name="Group 40"/>
            <p:cNvGrpSpPr/>
            <p:nvPr/>
          </p:nvGrpSpPr>
          <p:grpSpPr>
            <a:xfrm>
              <a:off x="2133600" y="3581400"/>
              <a:ext cx="7010400" cy="533400"/>
              <a:chOff x="2133600" y="3581400"/>
              <a:chExt cx="7010400" cy="5334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133600" y="36576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819400" y="36576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429000" y="36576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114800" y="36576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800600" y="35814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486400" y="35814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172200" y="35814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858000" y="35814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620000" y="35814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382000" y="3581400"/>
                <a:ext cx="0" cy="457200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2133600" y="3733800"/>
                <a:ext cx="7010400" cy="152400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981200" y="297180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0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0800" y="2949714"/>
              <a:ext cx="228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2949714"/>
              <a:ext cx="228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6200" y="2949714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5800" y="2949714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4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2949714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5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600" y="2949714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6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5600" y="2949714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7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2949714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8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53400" y="2949714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95000"/>
                    </a:schemeClr>
                  </a:solidFill>
                </a:rPr>
                <a:t>9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914400"/>
            <a:ext cx="1362075" cy="18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066800" y="38100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 smtClean="0"/>
              <a:t>पूर्ण संख्याएँ  संख्याओं का वह समूह होता है जिसमें शुन्य तथा धनात्मक संख्याएँ होती है </a:t>
            </a:r>
            <a:r>
              <a:rPr lang="en-US" sz="3200" dirty="0" smtClean="0"/>
              <a:t>I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3143240" y="71414"/>
            <a:ext cx="3203121" cy="769441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A6C36B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hi-IN" sz="4400" dirty="0" smtClean="0"/>
              <a:t>पूर्ण संख्याएँ </a:t>
            </a:r>
            <a:endParaRPr lang="en-US" sz="4400" dirty="0"/>
          </a:p>
        </p:txBody>
      </p:sp>
      <p:sp>
        <p:nvSpPr>
          <p:cNvPr id="30" name="Rectangle 29"/>
          <p:cNvSpPr/>
          <p:nvPr/>
        </p:nvSpPr>
        <p:spPr>
          <a:xfrm>
            <a:off x="1295400" y="5018782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 smtClean="0"/>
              <a:t>पूर्ण संख्याओं  के समूह को  </a:t>
            </a:r>
            <a:r>
              <a:rPr lang="en-US" sz="3200" dirty="0" smtClean="0"/>
              <a:t>W  </a:t>
            </a:r>
            <a:r>
              <a:rPr lang="hi-IN" sz="3200" dirty="0" smtClean="0"/>
              <a:t>से प्रकट किया जाता है </a:t>
            </a:r>
            <a:r>
              <a:rPr lang="en-US" sz="3200" dirty="0" smtClean="0"/>
              <a:t>I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48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4912E-6 L 0.73386 0.010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1285860"/>
            <a:ext cx="7753350" cy="7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357290" y="214290"/>
            <a:ext cx="6740135" cy="7143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5232" y="2420888"/>
            <a:ext cx="7459216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animated gif of big brother camera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3" y="3933056"/>
            <a:ext cx="2704022" cy="2178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9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71600" y="29315"/>
            <a:ext cx="7800975" cy="165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3006749"/>
            <a:ext cx="8029575" cy="122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1.bp.blogspot.com/-wO9elPdHKwM/Tj0yMTxLwCI/AAAAAAAABOI/aogEcBXTt5Q/s400/Cameraman_animated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785926"/>
            <a:ext cx="1313792" cy="1219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4919" y="4320697"/>
            <a:ext cx="8067675" cy="160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95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19491" y="142852"/>
            <a:ext cx="1552575" cy="485775"/>
          </a:xfrm>
          <a:prstGeom prst="rect">
            <a:avLst/>
          </a:prstGeom>
          <a:ln w="88900" cap="sq" cmpd="thickThin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C9F7C9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845803"/>
            <a:ext cx="8179651" cy="65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85852" y="2285992"/>
            <a:ext cx="95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85852" y="3643314"/>
            <a:ext cx="933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7290" y="5072074"/>
            <a:ext cx="7810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14612" y="2857496"/>
            <a:ext cx="990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57488" y="4286256"/>
            <a:ext cx="819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00562" y="2214554"/>
            <a:ext cx="809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57686" y="3500438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00562" y="5072074"/>
            <a:ext cx="933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00826" y="2571744"/>
            <a:ext cx="80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00826" y="4214818"/>
            <a:ext cx="847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animated gif of camera">
            <a:hlinkClick r:id="rId14" action="ppaction://hlinkfile"/>
          </p:cNvPr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285992"/>
            <a:ext cx="647700" cy="647700"/>
          </a:xfrm>
          <a:prstGeom prst="rect">
            <a:avLst/>
          </a:prstGeom>
          <a:noFill/>
        </p:spPr>
      </p:pic>
      <p:pic>
        <p:nvPicPr>
          <p:cNvPr id="17" name="Picture 2" descr="animated gif of camera">
            <a:hlinkClick r:id="rId14" action="ppaction://hlinkfile"/>
          </p:cNvPr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571876"/>
            <a:ext cx="647700" cy="647700"/>
          </a:xfrm>
          <a:prstGeom prst="rect">
            <a:avLst/>
          </a:prstGeom>
          <a:noFill/>
        </p:spPr>
      </p:pic>
      <p:pic>
        <p:nvPicPr>
          <p:cNvPr id="18" name="Picture 2" descr="animated gif of camera">
            <a:hlinkClick r:id="rId14" action="ppaction://hlinkfile"/>
          </p:cNvPr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929198"/>
            <a:ext cx="647700" cy="647700"/>
          </a:xfrm>
          <a:prstGeom prst="rect">
            <a:avLst/>
          </a:prstGeom>
          <a:noFill/>
        </p:spPr>
      </p:pic>
      <p:pic>
        <p:nvPicPr>
          <p:cNvPr id="19" name="Picture 2" descr="animated gif of camera">
            <a:hlinkClick r:id="rId14" action="ppaction://hlinkfile"/>
          </p:cNvPr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786058"/>
            <a:ext cx="647700" cy="647700"/>
          </a:xfrm>
          <a:prstGeom prst="rect">
            <a:avLst/>
          </a:prstGeom>
          <a:noFill/>
        </p:spPr>
      </p:pic>
      <p:pic>
        <p:nvPicPr>
          <p:cNvPr id="20" name="Picture 2" descr="animated gif of camera">
            <a:hlinkClick r:id="rId14" action="ppaction://hlinkfile"/>
          </p:cNvPr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143380"/>
            <a:ext cx="647700" cy="647700"/>
          </a:xfrm>
          <a:prstGeom prst="rect">
            <a:avLst/>
          </a:prstGeom>
          <a:noFill/>
        </p:spPr>
      </p:pic>
      <p:pic>
        <p:nvPicPr>
          <p:cNvPr id="21" name="Picture 2" descr="animated gif of camera">
            <a:hlinkClick r:id="rId14" action="ppaction://hlinkfile"/>
          </p:cNvPr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214554"/>
            <a:ext cx="647700" cy="647700"/>
          </a:xfrm>
          <a:prstGeom prst="rect">
            <a:avLst/>
          </a:prstGeom>
          <a:noFill/>
        </p:spPr>
      </p:pic>
      <p:pic>
        <p:nvPicPr>
          <p:cNvPr id="22" name="Picture 2" descr="animated gif of camera">
            <a:hlinkClick r:id="rId14" action="ppaction://hlinkfile"/>
          </p:cNvPr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571876"/>
            <a:ext cx="647700" cy="647700"/>
          </a:xfrm>
          <a:prstGeom prst="rect">
            <a:avLst/>
          </a:prstGeom>
          <a:noFill/>
        </p:spPr>
      </p:pic>
      <p:pic>
        <p:nvPicPr>
          <p:cNvPr id="23" name="Picture 2" descr="animated gif of camera">
            <a:hlinkClick r:id="rId14" action="ppaction://hlinkfile"/>
          </p:cNvPr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000636"/>
            <a:ext cx="647700" cy="647700"/>
          </a:xfrm>
          <a:prstGeom prst="rect">
            <a:avLst/>
          </a:prstGeom>
          <a:noFill/>
        </p:spPr>
      </p:pic>
      <p:pic>
        <p:nvPicPr>
          <p:cNvPr id="24" name="Picture 2" descr="animated gif of camera">
            <a:hlinkClick r:id="rId14" action="ppaction://hlinkfile"/>
          </p:cNvPr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2428868"/>
            <a:ext cx="647700" cy="647700"/>
          </a:xfrm>
          <a:prstGeom prst="rect">
            <a:avLst/>
          </a:prstGeom>
          <a:noFill/>
        </p:spPr>
      </p:pic>
      <p:pic>
        <p:nvPicPr>
          <p:cNvPr id="25" name="Picture 2" descr="animated gif of camera">
            <a:hlinkClick r:id="rId14" action="ppaction://hlinkfile"/>
          </p:cNvPr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143380"/>
            <a:ext cx="647700" cy="647700"/>
          </a:xfrm>
          <a:prstGeom prst="rect">
            <a:avLst/>
          </a:prstGeom>
          <a:noFill/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1643050"/>
            <a:ext cx="797044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70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t="11329" r="76512"/>
          <a:stretch>
            <a:fillRect/>
          </a:stretch>
        </p:blipFill>
        <p:spPr bwMode="auto">
          <a:xfrm>
            <a:off x="714348" y="2285992"/>
            <a:ext cx="2755466" cy="8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7309" r="30141" b="67029"/>
          <a:stretch>
            <a:fillRect/>
          </a:stretch>
        </p:blipFill>
        <p:spPr bwMode="auto">
          <a:xfrm>
            <a:off x="785786" y="2744036"/>
            <a:ext cx="7143800" cy="75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7796" t="30770" r="75312" b="45290"/>
          <a:stretch>
            <a:fillRect/>
          </a:stretch>
        </p:blipFill>
        <p:spPr bwMode="auto">
          <a:xfrm>
            <a:off x="1000100" y="3786190"/>
            <a:ext cx="1857388" cy="52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6186" t="56694" r="30759" b="12681"/>
          <a:stretch>
            <a:fillRect/>
          </a:stretch>
        </p:blipFill>
        <p:spPr bwMode="auto">
          <a:xfrm>
            <a:off x="785786" y="5000636"/>
            <a:ext cx="6858048" cy="66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69241" t="54710" b="12681"/>
          <a:stretch>
            <a:fillRect/>
          </a:stretch>
        </p:blipFill>
        <p:spPr bwMode="auto">
          <a:xfrm>
            <a:off x="1512363" y="5500701"/>
            <a:ext cx="3345389" cy="71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19801" b="61332"/>
          <a:stretch>
            <a:fillRect/>
          </a:stretch>
        </p:blipFill>
        <p:spPr bwMode="auto">
          <a:xfrm>
            <a:off x="803247" y="0"/>
            <a:ext cx="8197909" cy="64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80358" r="-841" b="66165"/>
          <a:stretch>
            <a:fillRect/>
          </a:stretch>
        </p:blipFill>
        <p:spPr bwMode="auto">
          <a:xfrm>
            <a:off x="857224" y="500042"/>
            <a:ext cx="2221507" cy="59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3098" t="33835" r="37815" b="27497"/>
          <a:stretch>
            <a:fillRect/>
          </a:stretch>
        </p:blipFill>
        <p:spPr bwMode="auto">
          <a:xfrm>
            <a:off x="2664406" y="500042"/>
            <a:ext cx="6408188" cy="68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61397" t="33835" r="788" b="25752"/>
          <a:stretch>
            <a:fillRect/>
          </a:stretch>
        </p:blipFill>
        <p:spPr bwMode="auto">
          <a:xfrm>
            <a:off x="714348" y="1000108"/>
            <a:ext cx="410124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3886" t="67670" r="52784"/>
          <a:stretch>
            <a:fillRect/>
          </a:stretch>
        </p:blipFill>
        <p:spPr bwMode="auto">
          <a:xfrm>
            <a:off x="4444691" y="1071546"/>
            <a:ext cx="469934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7216" t="67670" r="14969"/>
          <a:stretch>
            <a:fillRect/>
          </a:stretch>
        </p:blipFill>
        <p:spPr bwMode="auto">
          <a:xfrm>
            <a:off x="1113699" y="1571612"/>
            <a:ext cx="410124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34680" t="11329" r="28784"/>
          <a:stretch>
            <a:fillRect/>
          </a:stretch>
        </p:blipFill>
        <p:spPr bwMode="auto">
          <a:xfrm>
            <a:off x="1000100" y="3255508"/>
            <a:ext cx="4286280" cy="8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74580" t="245"/>
          <a:stretch>
            <a:fillRect/>
          </a:stretch>
        </p:blipFill>
        <p:spPr bwMode="auto">
          <a:xfrm>
            <a:off x="928662" y="4214818"/>
            <a:ext cx="2982169" cy="91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643" y="1927219"/>
            <a:ext cx="912235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020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NIMATED BUTTONS\thank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350" y="1500174"/>
            <a:ext cx="7171972" cy="3857652"/>
          </a:xfrm>
          <a:prstGeom prst="ellipse">
            <a:avLst/>
          </a:prstGeom>
          <a:ln w="76200" cap="rnd">
            <a:solidFill>
              <a:srgbClr val="FF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4155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EA8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44566"/>
            <a:ext cx="635798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REFERENCES</a:t>
            </a:r>
          </a:p>
          <a:p>
            <a:pPr algn="just"/>
            <a:endParaRPr lang="en-US" sz="2800" b="1" dirty="0" smtClean="0">
              <a:latin typeface="Comic Sans MS" pitchFamily="66" charset="0"/>
            </a:endParaRPr>
          </a:p>
          <a:p>
            <a:pPr algn="just"/>
            <a:r>
              <a:rPr lang="en-US" sz="2800" b="1" dirty="0" smtClean="0">
                <a:latin typeface="Comic Sans MS" pitchFamily="66" charset="0"/>
                <a:hlinkClick r:id="rId2"/>
              </a:rPr>
              <a:t>http://www.images.google.co.in</a:t>
            </a:r>
            <a:endParaRPr lang="en-US" sz="2800" b="1" dirty="0" smtClean="0">
              <a:latin typeface="Comic Sans MS" pitchFamily="66" charset="0"/>
            </a:endParaRPr>
          </a:p>
          <a:p>
            <a:pPr algn="just"/>
            <a:endParaRPr lang="en-US" sz="2800" b="1" dirty="0" smtClean="0">
              <a:latin typeface="Comic Sans MS" pitchFamily="66" charset="0"/>
            </a:endParaRPr>
          </a:p>
          <a:p>
            <a:pPr algn="just"/>
            <a:r>
              <a:rPr lang="en-US" sz="2800" b="1" dirty="0" smtClean="0">
                <a:latin typeface="Comic Sans MS" pitchFamily="66" charset="0"/>
                <a:hlinkClick r:id="rId3"/>
              </a:rPr>
              <a:t>http://www.ncert.nic.in</a:t>
            </a:r>
            <a:endParaRPr lang="en-US" sz="2800" b="1" dirty="0" smtClean="0">
              <a:latin typeface="Comic Sans MS" pitchFamily="66" charset="0"/>
            </a:endParaRPr>
          </a:p>
          <a:p>
            <a:pPr algn="just"/>
            <a:endParaRPr lang="en-US" sz="2800" b="1" dirty="0" smtClean="0">
              <a:latin typeface="Comic Sans MS" pitchFamily="66" charset="0"/>
              <a:hlinkClick r:id="rId4"/>
            </a:endParaRPr>
          </a:p>
          <a:p>
            <a:pPr algn="just"/>
            <a:r>
              <a:rPr lang="en-US" sz="2800" b="1" dirty="0" smtClean="0">
                <a:latin typeface="Comic Sans MS" pitchFamily="66" charset="0"/>
                <a:hlinkClick r:id="rId4"/>
              </a:rPr>
              <a:t>http://www.youtube.com</a:t>
            </a:r>
            <a:endParaRPr lang="en-US" sz="2800" b="1" dirty="0" smtClean="0">
              <a:latin typeface="Comic Sans MS" pitchFamily="66" charset="0"/>
            </a:endParaRPr>
          </a:p>
          <a:p>
            <a:pPr algn="just"/>
            <a:endParaRPr lang="en-US" sz="2800" b="1" dirty="0" smtClean="0">
              <a:latin typeface="Comic Sans MS" pitchFamily="66" charset="0"/>
            </a:endParaRPr>
          </a:p>
          <a:p>
            <a:pPr algn="just"/>
            <a:r>
              <a:rPr lang="en-US" sz="2800" b="1" dirty="0" smtClean="0">
                <a:latin typeface="Comic Sans MS" pitchFamily="66" charset="0"/>
                <a:hlinkClick r:id="rId5"/>
              </a:rPr>
              <a:t>http://www.gurubix.com</a:t>
            </a:r>
            <a:endParaRPr lang="en-US" sz="2800" b="1" dirty="0" smtClean="0">
              <a:latin typeface="Comic Sans MS" pitchFamily="66" charset="0"/>
            </a:endParaRPr>
          </a:p>
          <a:p>
            <a:pPr algn="just"/>
            <a:endParaRPr lang="en-US" sz="2800" b="1" dirty="0" smtClean="0">
              <a:latin typeface="Comic Sans MS" pitchFamily="66" charset="0"/>
            </a:endParaRPr>
          </a:p>
          <a:p>
            <a:pPr algn="just"/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NCERT BOOKS</a:t>
            </a:r>
          </a:p>
        </p:txBody>
      </p:sp>
    </p:spTree>
    <p:extLst>
      <p:ext uri="{BB962C8B-B14F-4D97-AF65-F5344CB8AC3E}">
        <p14:creationId xmlns:p14="http://schemas.microsoft.com/office/powerpoint/2010/main" val="218993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1594" y="228600"/>
            <a:ext cx="8001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INSTRUCTIONS FOR TEACHERS</a:t>
            </a:r>
          </a:p>
          <a:p>
            <a:pPr algn="ctr"/>
            <a:endParaRPr lang="en-US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Whenever you see a hand instead of an arrow while moving the mouse, you need to click on it, it could be a link to any important video, image, sound etc.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 home page symbol is given at the extreme right hand corner of each slide . Clicking the home icon would lead you to Home page from where you can access and show any specific slide/topic of the lesson.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 book link has been given on each slide  next to the home icon. On clicking it, NCERT book will open.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hyperlink to the videos have been given to a specific images of camera/ television/cameraman etc. next to the book icon on slides as per the requirement.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In case the hyperlink is not working,  you can show important videos form the raw material folder titled as videos.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During slideshow, Press F1 for help.</a:t>
            </a:r>
          </a:p>
        </p:txBody>
      </p:sp>
    </p:spTree>
    <p:extLst>
      <p:ext uri="{BB962C8B-B14F-4D97-AF65-F5344CB8AC3E}">
        <p14:creationId xmlns:p14="http://schemas.microsoft.com/office/powerpoint/2010/main" val="2551942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2568714"/>
            <a:ext cx="7924800" cy="1165086"/>
            <a:chOff x="762000" y="3178314"/>
            <a:chExt cx="7924800" cy="1165086"/>
          </a:xfrm>
        </p:grpSpPr>
        <p:grpSp>
          <p:nvGrpSpPr>
            <p:cNvPr id="5" name="Group 39"/>
            <p:cNvGrpSpPr/>
            <p:nvPr/>
          </p:nvGrpSpPr>
          <p:grpSpPr>
            <a:xfrm>
              <a:off x="762000" y="3962400"/>
              <a:ext cx="7924800" cy="381000"/>
              <a:chOff x="762000" y="3962400"/>
              <a:chExt cx="792480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4196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0292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6388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0104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7724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3820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2192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5146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2004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8100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324600" y="3962400"/>
                <a:ext cx="0" cy="38100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762000" y="4114800"/>
                <a:ext cx="7924800" cy="76200"/>
              </a:xfrm>
              <a:prstGeom prst="straightConnector1">
                <a:avLst/>
              </a:prstGeom>
              <a:ln w="47625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4191000" y="327660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0</a:t>
              </a:r>
              <a:endParaRPr lang="en-US" sz="4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5200" y="3254514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-1</a:t>
              </a:r>
              <a:endParaRPr lang="en-US" sz="4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9400" y="3254514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-2</a:t>
              </a:r>
              <a:endParaRPr lang="en-US" sz="4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9800" y="32766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-3</a:t>
              </a:r>
              <a:endParaRPr lang="en-US" sz="4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3254514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-4</a:t>
              </a:r>
              <a:endParaRPr lang="en-US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3254514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-5</a:t>
              </a:r>
              <a:endParaRPr lang="en-US" sz="4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3254514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3254514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2</a:t>
              </a:r>
              <a:endParaRPr lang="en-US" sz="4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0" y="3254514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1800" y="32004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43800" y="320040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53400" y="3178314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6</a:t>
              </a:r>
              <a:endParaRPr lang="en-US" sz="4000" dirty="0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914400"/>
            <a:ext cx="1514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76600" y="914400"/>
            <a:ext cx="13001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4038600" y="76200"/>
            <a:ext cx="1752600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43DD3F"/>
              </a:gs>
            </a:gsLst>
            <a:lin ang="5400000" scaled="0"/>
          </a:gradFill>
          <a:ln>
            <a:solidFill>
              <a:srgbClr val="7030A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hi-IN" sz="4800" dirty="0" smtClean="0"/>
              <a:t>पूर्णांक</a:t>
            </a:r>
            <a:endParaRPr lang="en-US" sz="4800" dirty="0"/>
          </a:p>
        </p:txBody>
      </p:sp>
      <p:sp>
        <p:nvSpPr>
          <p:cNvPr id="34" name="Rectangle 33"/>
          <p:cNvSpPr/>
          <p:nvPr/>
        </p:nvSpPr>
        <p:spPr>
          <a:xfrm>
            <a:off x="1143000" y="38862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 smtClean="0"/>
              <a:t>पूर्णांक संख्याओं  का वह समूह होता है जिसमें ऋणात्मक संख्याएँ , शून्य तथा धनात्मक  संख्याएँ होती हैं </a:t>
            </a:r>
            <a:r>
              <a:rPr lang="en-US" sz="3200" dirty="0" smtClean="0"/>
              <a:t>I 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1295400" y="54102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 smtClean="0"/>
              <a:t>पूर्णांकों  के समूह को  </a:t>
            </a:r>
            <a:r>
              <a:rPr lang="en-US" sz="3200" dirty="0" smtClean="0"/>
              <a:t>Z  </a:t>
            </a:r>
            <a:r>
              <a:rPr lang="hi-IN" sz="3200" dirty="0" smtClean="0"/>
              <a:t>से प्रकट किया जाता है </a:t>
            </a:r>
            <a:r>
              <a:rPr lang="en-US" sz="3200" dirty="0" smtClean="0"/>
              <a:t>I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56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169E-6 L 0.36666 0.006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7169E-6 L -0.32934 0.006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590800" y="144959"/>
            <a:ext cx="3704860" cy="769441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91B44A"/>
              </a:gs>
            </a:gsLst>
            <a:lin ang="5400000" scaled="0"/>
          </a:gradFill>
          <a:ln>
            <a:solidFill>
              <a:srgbClr val="FF0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hi-IN" sz="4400" dirty="0" smtClean="0"/>
              <a:t>परिमेय संख्याएँ</a:t>
            </a:r>
            <a:endParaRPr lang="en-US" sz="4400" dirty="0"/>
          </a:p>
        </p:txBody>
      </p:sp>
      <p:sp>
        <p:nvSpPr>
          <p:cNvPr id="37" name="Rectangle 36"/>
          <p:cNvSpPr/>
          <p:nvPr/>
        </p:nvSpPr>
        <p:spPr>
          <a:xfrm>
            <a:off x="762000" y="57150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/>
              <a:t>परिमेय संख्यायों को </a:t>
            </a:r>
            <a:r>
              <a:rPr lang="en-US" sz="2800" dirty="0" smtClean="0"/>
              <a:t>Q  </a:t>
            </a:r>
            <a:r>
              <a:rPr lang="hi-IN" sz="2800" dirty="0" smtClean="0"/>
              <a:t>से प्रकट किया जाता है </a:t>
            </a:r>
            <a:r>
              <a:rPr lang="en-US" sz="2800" dirty="0" smtClean="0"/>
              <a:t>I </a:t>
            </a:r>
            <a:endParaRPr lang="en-US" sz="2800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4114800"/>
            <a:ext cx="6934200" cy="1295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2705100"/>
            <a:ext cx="66865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3657600"/>
            <a:ext cx="7315200" cy="188595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914400"/>
            <a:ext cx="1514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76600" y="914400"/>
            <a:ext cx="13001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169E-6 L 0.36666 0.006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3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7169E-6 L -0.32934 0.006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85852" y="2000240"/>
            <a:ext cx="7391400" cy="3324225"/>
          </a:xfrm>
          <a:prstGeom prst="rect">
            <a:avLst/>
          </a:prstGeom>
          <a:noFill/>
          <a:ln w="2540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27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429000" y="228600"/>
            <a:ext cx="2390775" cy="6000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1" y="1524000"/>
            <a:ext cx="6553200" cy="24765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4419600"/>
            <a:ext cx="6629400" cy="609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3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381000"/>
            <a:ext cx="3730009" cy="646331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hi-IN" sz="3600" dirty="0" smtClean="0"/>
              <a:t>वास्तविक संख्याएँ 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1428736"/>
            <a:ext cx="5181600" cy="990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1538" y="2714620"/>
            <a:ext cx="7724775" cy="23526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85818" y="5357826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/>
              <a:t>वास्तविक संख्याओं को को </a:t>
            </a:r>
            <a:r>
              <a:rPr lang="en-US" sz="2800" dirty="0" smtClean="0"/>
              <a:t>R </a:t>
            </a:r>
            <a:r>
              <a:rPr lang="hi-IN" sz="2800" dirty="0" smtClean="0"/>
              <a:t>से निरुपित किया जाता है </a:t>
            </a:r>
            <a:r>
              <a:rPr lang="en-US" sz="2800" dirty="0" smtClean="0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83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On-screen Show (4:3)</PresentationFormat>
  <Paragraphs>75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2016-08-29T06:36:08Z</dcterms:modified>
</cp:coreProperties>
</file>