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6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6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6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6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6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6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6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6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6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6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6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6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6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6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6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6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6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6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6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6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6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6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6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6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6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6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6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6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6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6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50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6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6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6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Raw%20Materials/Videos/Hindi%20_%20Ex%204.1%20_%20Q.2(ii)%20_%20The%20product%20of%20two%20consecutive%20positive...%20Ch%204%20_%20Math%20for%20Class%20X%20CBSE.mp4" TargetMode="External"/><Relationship Id="rId3" Type="http://schemas.openxmlformats.org/officeDocument/2006/relationships/image" Target="../media/image73.png"/><Relationship Id="rId7" Type="http://schemas.openxmlformats.org/officeDocument/2006/relationships/image" Target="../media/image7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4.png"/><Relationship Id="rId5" Type="http://schemas.openxmlformats.org/officeDocument/2006/relationships/image" Target="../media/image43.gif"/><Relationship Id="rId4" Type="http://schemas.openxmlformats.org/officeDocument/2006/relationships/hyperlink" Target="Raw%20Materials/Videos/Hindi%20_%20Ex%204.1%20_%20Q.2(i)%20_%20The%20area%20of%20a%20rectangular%20plot%20is%20528%20...%20Ch%204%20_%20Math%20for%20Class%20X%20CBSE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Raw%20Materials/Videos/Hindi%20_%20Ex%204.1%20_%20Q.2(iii)%20_%20Rohan's%20mother%20is%2026%20years%20older%20than%20him...Ch%204%20_%20Math%20for%20Class%20X%20CBSE.mp4" TargetMode="External"/><Relationship Id="rId7" Type="http://schemas.openxmlformats.org/officeDocument/2006/relationships/image" Target="../media/image43.gif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2.xml"/><Relationship Id="rId6" Type="http://schemas.openxmlformats.org/officeDocument/2006/relationships/hyperlink" Target="Raw%20Materials/Videos/Hindi%20_%20Ex%204.1%20_%20Q.2(iv)%20_%20A%20train%20travels%20a%20distance%20of%20480%20km%20at...Ch%204%20_%20Math%20for%20Class%20X%20CBSE.mp4" TargetMode="External"/><Relationship Id="rId5" Type="http://schemas.openxmlformats.org/officeDocument/2006/relationships/image" Target="../media/image78.png"/><Relationship Id="rId4" Type="http://schemas.openxmlformats.org/officeDocument/2006/relationships/image" Target="../media/image7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43.gif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2.png"/><Relationship Id="rId11" Type="http://schemas.openxmlformats.org/officeDocument/2006/relationships/hyperlink" Target="Raw%20Materials/Videos/Hindi%20_%20Expl%203%20_%20Find%20the%20roots%20of%20the%20equation_%20by%20factorisation...%20Ch%204%20_%20Math%20for%20Class%20X%20CBSE.mp4" TargetMode="External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Raw%20Materials/Videos/Ex%204.2%20%20%20Q.3%20%20%20Find%20two%20numbers%20whose%20sum%20is%2027%20and%20product%20is%20182%20...%20Ch%204%20%20%20Math%20for%20Class%20X%20CBSE.wmv" TargetMode="Externa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5.gif"/><Relationship Id="rId5" Type="http://schemas.openxmlformats.org/officeDocument/2006/relationships/image" Target="../media/image112.png"/><Relationship Id="rId4" Type="http://schemas.openxmlformats.org/officeDocument/2006/relationships/image" Target="../media/image43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18" Type="http://schemas.openxmlformats.org/officeDocument/2006/relationships/image" Target="../media/image129.png"/><Relationship Id="rId3" Type="http://schemas.openxmlformats.org/officeDocument/2006/relationships/image" Target="../media/image114.png"/><Relationship Id="rId21" Type="http://schemas.openxmlformats.org/officeDocument/2006/relationships/image" Target="../media/image132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17" Type="http://schemas.openxmlformats.org/officeDocument/2006/relationships/image" Target="../media/image128.png"/><Relationship Id="rId2" Type="http://schemas.openxmlformats.org/officeDocument/2006/relationships/image" Target="../media/image113.png"/><Relationship Id="rId16" Type="http://schemas.openxmlformats.org/officeDocument/2006/relationships/image" Target="../media/image127.png"/><Relationship Id="rId20" Type="http://schemas.openxmlformats.org/officeDocument/2006/relationships/image" Target="../media/image131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24" Type="http://schemas.openxmlformats.org/officeDocument/2006/relationships/image" Target="../media/image135.png"/><Relationship Id="rId5" Type="http://schemas.openxmlformats.org/officeDocument/2006/relationships/image" Target="../media/image116.png"/><Relationship Id="rId15" Type="http://schemas.openxmlformats.org/officeDocument/2006/relationships/image" Target="../media/image126.png"/><Relationship Id="rId23" Type="http://schemas.openxmlformats.org/officeDocument/2006/relationships/image" Target="../media/image134.png"/><Relationship Id="rId10" Type="http://schemas.openxmlformats.org/officeDocument/2006/relationships/image" Target="../media/image121.png"/><Relationship Id="rId19" Type="http://schemas.openxmlformats.org/officeDocument/2006/relationships/image" Target="../media/image130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Relationship Id="rId22" Type="http://schemas.openxmlformats.org/officeDocument/2006/relationships/image" Target="../media/image1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5" Type="http://schemas.openxmlformats.org/officeDocument/2006/relationships/image" Target="../media/image139.png"/><Relationship Id="rId10" Type="http://schemas.openxmlformats.org/officeDocument/2006/relationships/image" Target="../media/image144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59.png"/><Relationship Id="rId18" Type="http://schemas.openxmlformats.org/officeDocument/2006/relationships/image" Target="../media/image164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12" Type="http://schemas.openxmlformats.org/officeDocument/2006/relationships/image" Target="../media/image158.png"/><Relationship Id="rId17" Type="http://schemas.openxmlformats.org/officeDocument/2006/relationships/image" Target="../media/image163.png"/><Relationship Id="rId2" Type="http://schemas.openxmlformats.org/officeDocument/2006/relationships/image" Target="../media/image148.png"/><Relationship Id="rId16" Type="http://schemas.openxmlformats.org/officeDocument/2006/relationships/image" Target="../media/image16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5" Type="http://schemas.openxmlformats.org/officeDocument/2006/relationships/image" Target="../media/image151.png"/><Relationship Id="rId15" Type="http://schemas.openxmlformats.org/officeDocument/2006/relationships/image" Target="../media/image161.png"/><Relationship Id="rId10" Type="http://schemas.openxmlformats.org/officeDocument/2006/relationships/image" Target="../media/image156.png"/><Relationship Id="rId19" Type="http://schemas.openxmlformats.org/officeDocument/2006/relationships/image" Target="../media/image165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Relationship Id="rId14" Type="http://schemas.openxmlformats.org/officeDocument/2006/relationships/image" Target="../media/image1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Raw%20Materials/Videos/Hindi%20_%20Expl%208%20_%20Find%20the%20roots%20of%20the%20equation...%20Ch%204%20_%20Math%20for%20Class%20X%20CBSE.mp4" TargetMode="External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34.xml"/><Relationship Id="rId6" Type="http://schemas.openxmlformats.org/officeDocument/2006/relationships/hyperlink" Target="Raw%20Materials/Videos/Hindi%20%20%20Expl%209%20%20%20Find%20the%20roots%20of%204x(Square)%20%20%203x%20%20%205%20=%200...%20Ch%204%20%20%20Math%20for%20Class%20X%20CBSE.wmv" TargetMode="External"/><Relationship Id="rId5" Type="http://schemas.openxmlformats.org/officeDocument/2006/relationships/image" Target="../media/image167.png"/><Relationship Id="rId4" Type="http://schemas.openxmlformats.org/officeDocument/2006/relationships/image" Target="../media/image43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69.png"/><Relationship Id="rId7" Type="http://schemas.openxmlformats.org/officeDocument/2006/relationships/image" Target="../media/image173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2.png"/><Relationship Id="rId11" Type="http://schemas.openxmlformats.org/officeDocument/2006/relationships/image" Target="../media/image177.png"/><Relationship Id="rId5" Type="http://schemas.openxmlformats.org/officeDocument/2006/relationships/image" Target="../media/image171.png"/><Relationship Id="rId10" Type="http://schemas.openxmlformats.org/officeDocument/2006/relationships/image" Target="../media/image176.png"/><Relationship Id="rId4" Type="http://schemas.openxmlformats.org/officeDocument/2006/relationships/image" Target="../media/image170.png"/><Relationship Id="rId9" Type="http://schemas.openxmlformats.org/officeDocument/2006/relationships/image" Target="../media/image17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image" Target="../media/image196.png"/><Relationship Id="rId18" Type="http://schemas.openxmlformats.org/officeDocument/2006/relationships/image" Target="../media/image201.png"/><Relationship Id="rId3" Type="http://schemas.openxmlformats.org/officeDocument/2006/relationships/image" Target="../media/image186.png"/><Relationship Id="rId21" Type="http://schemas.openxmlformats.org/officeDocument/2006/relationships/image" Target="../media/image204.png"/><Relationship Id="rId7" Type="http://schemas.openxmlformats.org/officeDocument/2006/relationships/image" Target="../media/image190.png"/><Relationship Id="rId12" Type="http://schemas.openxmlformats.org/officeDocument/2006/relationships/image" Target="../media/image195.png"/><Relationship Id="rId17" Type="http://schemas.openxmlformats.org/officeDocument/2006/relationships/image" Target="../media/image200.png"/><Relationship Id="rId2" Type="http://schemas.openxmlformats.org/officeDocument/2006/relationships/image" Target="../media/image185.png"/><Relationship Id="rId16" Type="http://schemas.openxmlformats.org/officeDocument/2006/relationships/image" Target="../media/image199.png"/><Relationship Id="rId20" Type="http://schemas.openxmlformats.org/officeDocument/2006/relationships/image" Target="../media/image20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89.png"/><Relationship Id="rId11" Type="http://schemas.openxmlformats.org/officeDocument/2006/relationships/image" Target="../media/image194.png"/><Relationship Id="rId5" Type="http://schemas.openxmlformats.org/officeDocument/2006/relationships/image" Target="../media/image188.png"/><Relationship Id="rId15" Type="http://schemas.openxmlformats.org/officeDocument/2006/relationships/image" Target="../media/image198.png"/><Relationship Id="rId10" Type="http://schemas.openxmlformats.org/officeDocument/2006/relationships/image" Target="../media/image193.png"/><Relationship Id="rId19" Type="http://schemas.openxmlformats.org/officeDocument/2006/relationships/image" Target="../media/image202.png"/><Relationship Id="rId4" Type="http://schemas.openxmlformats.org/officeDocument/2006/relationships/image" Target="../media/image187.png"/><Relationship Id="rId9" Type="http://schemas.openxmlformats.org/officeDocument/2006/relationships/image" Target="../media/image192.png"/><Relationship Id="rId14" Type="http://schemas.openxmlformats.org/officeDocument/2006/relationships/image" Target="../media/image19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Raw%20Materials/Videos/Hindi%20%20%20Expl%2013(ii)%20%20%20Find%20the%20roots%20of%20the%20following%20quadratic...%20Ch%204%20%20%20Math%20for%20Class%20X%20CBSE.wmv" TargetMode="External"/><Relationship Id="rId13" Type="http://schemas.openxmlformats.org/officeDocument/2006/relationships/hyperlink" Target="Raw%20Materials/Videos/Hindi%20%20%20Expl%2014(i)%20%20%20Find%20the%20roots%20of%20the%20following%20equations...%20Ch%204%20%20%20Math%20for%20Class%20X%20CBSE.wmv" TargetMode="External"/><Relationship Id="rId3" Type="http://schemas.openxmlformats.org/officeDocument/2006/relationships/image" Target="../media/image206.png"/><Relationship Id="rId7" Type="http://schemas.openxmlformats.org/officeDocument/2006/relationships/image" Target="../media/image209.png"/><Relationship Id="rId12" Type="http://schemas.openxmlformats.org/officeDocument/2006/relationships/image" Target="../media/image212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08.gif"/><Relationship Id="rId11" Type="http://schemas.openxmlformats.org/officeDocument/2006/relationships/image" Target="../media/image211.png"/><Relationship Id="rId5" Type="http://schemas.openxmlformats.org/officeDocument/2006/relationships/hyperlink" Target="Raw%20Materials/Videos/Hindi%20_%20Expl%2013(i)%20_%20Find%20the%20roots%20of%20the%20following%20quadratic...%20Ch%204%20_%20Math%20for%20Class%20X%20CBSE.mp4" TargetMode="External"/><Relationship Id="rId10" Type="http://schemas.openxmlformats.org/officeDocument/2006/relationships/hyperlink" Target="Raw%20Materials/Videos/Hindi%20%20%20Expl%2013(iii)%20%20%20Find%20the%20roots%20of%20the%20following%20quadratic...%20Ch%204%20%20%20Math%20for%20Class%20X%20CBSE.wmv" TargetMode="External"/><Relationship Id="rId4" Type="http://schemas.openxmlformats.org/officeDocument/2006/relationships/image" Target="../media/image207.png"/><Relationship Id="rId9" Type="http://schemas.openxmlformats.org/officeDocument/2006/relationships/image" Target="../media/image210.png"/><Relationship Id="rId14" Type="http://schemas.openxmlformats.org/officeDocument/2006/relationships/image" Target="../media/image2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7" Type="http://schemas.openxmlformats.org/officeDocument/2006/relationships/image" Target="../media/image43.gif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39.xml"/><Relationship Id="rId6" Type="http://schemas.openxmlformats.org/officeDocument/2006/relationships/hyperlink" Target="Raw%20Materials/Videos/Hindi%20_%20Expl%2015%20_%20A%20motor%20boat%20whose%20speed%20is%2018%20km_h%20in%20still...%20Ch%204%20_%20Math%20for%20Class%20X%20CBSE.mp4" TargetMode="External"/><Relationship Id="rId5" Type="http://schemas.openxmlformats.org/officeDocument/2006/relationships/image" Target="../media/image217.png"/><Relationship Id="rId4" Type="http://schemas.openxmlformats.org/officeDocument/2006/relationships/image" Target="../media/image21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Raw%20Materials/Videos/Ex%204.3%20%20%20Q.1(i)%20%20%20Find%20the%20roots%20of%20the%20following%20quadratic%20equations...Ch%204%20%20%20Math%20for%20Class%20X%20CBSE.wmv" TargetMode="External"/><Relationship Id="rId13" Type="http://schemas.openxmlformats.org/officeDocument/2006/relationships/image" Target="../media/image225.gif"/><Relationship Id="rId3" Type="http://schemas.openxmlformats.org/officeDocument/2006/relationships/image" Target="../media/image219.png"/><Relationship Id="rId7" Type="http://schemas.openxmlformats.org/officeDocument/2006/relationships/image" Target="../media/image223.png"/><Relationship Id="rId12" Type="http://schemas.openxmlformats.org/officeDocument/2006/relationships/hyperlink" Target="Raw%20Materials/Videos/Ex%204.3%20%20%20Q.1(iii)%20%20%20Find%20the%20roots%20of%20the%20following%20quadratic%20...%20Ch%204%20%20%20Math%20for%20Class%20X%20CBSE.wmv" TargetMode="External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22.png"/><Relationship Id="rId11" Type="http://schemas.openxmlformats.org/officeDocument/2006/relationships/image" Target="../media/image224.png"/><Relationship Id="rId5" Type="http://schemas.openxmlformats.org/officeDocument/2006/relationships/image" Target="../media/image221.png"/><Relationship Id="rId15" Type="http://schemas.openxmlformats.org/officeDocument/2006/relationships/hyperlink" Target="Raw%20Materials/Videos/Ex%204.3%20%20%20Q.1(iv)%20%20%20Find%20the%20roots%20of%20the%20following%20quadratic%20equation...Ch%204%20%20%20Math%20for%20Class%20X%20CBSE.wmv" TargetMode="External"/><Relationship Id="rId10" Type="http://schemas.openxmlformats.org/officeDocument/2006/relationships/hyperlink" Target="Raw%20Materials/Videos/Ex%204.3%20%20%20Q.1(ii)%20%20%20Find%20the%20roots%20of%20the%20following%20quadratic%20equation...Ch%204%20%20%20Math%20for%20Class%20X%20CBSE.wmv" TargetMode="External"/><Relationship Id="rId4" Type="http://schemas.openxmlformats.org/officeDocument/2006/relationships/image" Target="../media/image220.png"/><Relationship Id="rId9" Type="http://schemas.openxmlformats.org/officeDocument/2006/relationships/image" Target="../media/image69.gif"/><Relationship Id="rId14" Type="http://schemas.openxmlformats.org/officeDocument/2006/relationships/image" Target="../media/image2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39.xml"/><Relationship Id="rId7" Type="http://schemas.openxmlformats.org/officeDocument/2006/relationships/slide" Target="slide7.xml"/><Relationship Id="rId12" Type="http://schemas.openxmlformats.org/officeDocument/2006/relationships/slide" Target="slide35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0.xml"/><Relationship Id="rId11" Type="http://schemas.openxmlformats.org/officeDocument/2006/relationships/slide" Target="slide33.xml"/><Relationship Id="rId5" Type="http://schemas.openxmlformats.org/officeDocument/2006/relationships/image" Target="../media/image11.gif"/><Relationship Id="rId10" Type="http://schemas.openxmlformats.org/officeDocument/2006/relationships/slide" Target="slide27.xml"/><Relationship Id="rId4" Type="http://schemas.openxmlformats.org/officeDocument/2006/relationships/slide" Target="slide2.xml"/><Relationship Id="rId9" Type="http://schemas.openxmlformats.org/officeDocument/2006/relationships/slide" Target="slide1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gif"/><Relationship Id="rId3" Type="http://schemas.openxmlformats.org/officeDocument/2006/relationships/image" Target="../media/image228.png"/><Relationship Id="rId7" Type="http://schemas.openxmlformats.org/officeDocument/2006/relationships/hyperlink" Target="Raw%20Materials/Videos/Ex%204.3%20%20%20Q.3(ii)%20%20%20Find%20the%20roots%20of%20the%20quadratic%20equations...%20Ch%204%20%20%20Math%20for%20Class%20X%20CBSE.wmv" TargetMode="External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29.png"/><Relationship Id="rId11" Type="http://schemas.openxmlformats.org/officeDocument/2006/relationships/image" Target="../media/image43.gif"/><Relationship Id="rId5" Type="http://schemas.openxmlformats.org/officeDocument/2006/relationships/image" Target="../media/image69.gif"/><Relationship Id="rId10" Type="http://schemas.openxmlformats.org/officeDocument/2006/relationships/hyperlink" Target="Raw%20Materials/Videos/Hindi%20%20%20Ex%204.3%20%20%20Q.4%20%20%20The%20sum%20of%20the%20reciprocals%20of%20Rehman's%20ages%20...%20Ch%204%20%20%20Math%20for%20Class%20X%20CBSE.wmv" TargetMode="External"/><Relationship Id="rId4" Type="http://schemas.openxmlformats.org/officeDocument/2006/relationships/hyperlink" Target="Raw%20Materials/Videos/Ex%204.3%20%20%20Q.3(i)%20%20%20Find%20the%20roots%20of%20the%20quadratic%20equations%20...%20Ch%204%20%20%20Math%20for%20Class%20X%20CBSE.wmv" TargetMode="External"/><Relationship Id="rId9" Type="http://schemas.openxmlformats.org/officeDocument/2006/relationships/image" Target="../media/image23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Raw%20Materials/Videos/Hindi%20%20%20Ex%204.3%20%20%20Q.5%20%20%20In%20a%20class%20test,%20the%20sum%20of%20Shefali's%20...%20Ch%204%20%20%20Math%20for%20Class%20X%20CBSE.wmv" TargetMode="External"/><Relationship Id="rId13" Type="http://schemas.openxmlformats.org/officeDocument/2006/relationships/image" Target="../media/image241.png"/><Relationship Id="rId3" Type="http://schemas.openxmlformats.org/officeDocument/2006/relationships/image" Target="../media/image233.png"/><Relationship Id="rId7" Type="http://schemas.openxmlformats.org/officeDocument/2006/relationships/image" Target="../media/image237.png"/><Relationship Id="rId12" Type="http://schemas.openxmlformats.org/officeDocument/2006/relationships/image" Target="../media/image240.png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36.png"/><Relationship Id="rId11" Type="http://schemas.openxmlformats.org/officeDocument/2006/relationships/image" Target="../media/image239.png"/><Relationship Id="rId5" Type="http://schemas.openxmlformats.org/officeDocument/2006/relationships/image" Target="../media/image235.png"/><Relationship Id="rId10" Type="http://schemas.openxmlformats.org/officeDocument/2006/relationships/image" Target="../media/image238.png"/><Relationship Id="rId4" Type="http://schemas.openxmlformats.org/officeDocument/2006/relationships/image" Target="../media/image234.png"/><Relationship Id="rId9" Type="http://schemas.openxmlformats.org/officeDocument/2006/relationships/image" Target="../media/image43.gif"/><Relationship Id="rId14" Type="http://schemas.openxmlformats.org/officeDocument/2006/relationships/hyperlink" Target="Raw%20Materials/Videos/Hindi%20%20%20Ex%204.3%20%20%20Q.6%20%20%20The%20diagonal%20of%20a%20rectangular%20field%20...%20Ch%204%20%20%20Math%20for%20Class%20X%20CBSE.wmv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png"/><Relationship Id="rId3" Type="http://schemas.openxmlformats.org/officeDocument/2006/relationships/image" Target="../media/image243.png"/><Relationship Id="rId7" Type="http://schemas.openxmlformats.org/officeDocument/2006/relationships/image" Target="../media/image245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3.gif"/><Relationship Id="rId11" Type="http://schemas.openxmlformats.org/officeDocument/2006/relationships/hyperlink" Target="Raw%20Materials/Videos/Hindi%20%20%20Ex%204.3%20%20%20Q.8%20%20%20A%20train%20travels%20360%20km%20at%20a%20uniform%20...%20Ch%204%20%20%20Math%20for%20Class%20X%20CBSE.wmv" TargetMode="External"/><Relationship Id="rId5" Type="http://schemas.openxmlformats.org/officeDocument/2006/relationships/hyperlink" Target="Raw%20Materials/Videos/Hindi%20%20%20Ex%204.3%20%20%20Q.7%20%20%20The%20difference%20of%20squares%20of%20two%20...%20Ch4%20%20%20Math%20for%20Class%20X%20CBSE.wmv" TargetMode="External"/><Relationship Id="rId10" Type="http://schemas.openxmlformats.org/officeDocument/2006/relationships/image" Target="../media/image248.png"/><Relationship Id="rId4" Type="http://schemas.openxmlformats.org/officeDocument/2006/relationships/image" Target="../media/image244.png"/><Relationship Id="rId9" Type="http://schemas.openxmlformats.org/officeDocument/2006/relationships/image" Target="../media/image24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png"/><Relationship Id="rId13" Type="http://schemas.openxmlformats.org/officeDocument/2006/relationships/image" Target="../media/image260.png"/><Relationship Id="rId3" Type="http://schemas.openxmlformats.org/officeDocument/2006/relationships/image" Target="../media/image250.png"/><Relationship Id="rId7" Type="http://schemas.openxmlformats.org/officeDocument/2006/relationships/image" Target="../media/image254.png"/><Relationship Id="rId12" Type="http://schemas.openxmlformats.org/officeDocument/2006/relationships/image" Target="../media/image259.png"/><Relationship Id="rId17" Type="http://schemas.openxmlformats.org/officeDocument/2006/relationships/image" Target="../media/image264.png"/><Relationship Id="rId2" Type="http://schemas.openxmlformats.org/officeDocument/2006/relationships/image" Target="../media/image249.png"/><Relationship Id="rId16" Type="http://schemas.openxmlformats.org/officeDocument/2006/relationships/image" Target="../media/image263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53.png"/><Relationship Id="rId11" Type="http://schemas.openxmlformats.org/officeDocument/2006/relationships/image" Target="../media/image258.png"/><Relationship Id="rId5" Type="http://schemas.openxmlformats.org/officeDocument/2006/relationships/image" Target="../media/image252.png"/><Relationship Id="rId15" Type="http://schemas.openxmlformats.org/officeDocument/2006/relationships/image" Target="../media/image262.png"/><Relationship Id="rId10" Type="http://schemas.openxmlformats.org/officeDocument/2006/relationships/image" Target="../media/image257.png"/><Relationship Id="rId4" Type="http://schemas.openxmlformats.org/officeDocument/2006/relationships/image" Target="../media/image251.png"/><Relationship Id="rId9" Type="http://schemas.openxmlformats.org/officeDocument/2006/relationships/image" Target="../media/image256.png"/><Relationship Id="rId14" Type="http://schemas.openxmlformats.org/officeDocument/2006/relationships/image" Target="../media/image26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png"/><Relationship Id="rId7" Type="http://schemas.openxmlformats.org/officeDocument/2006/relationships/image" Target="../media/image270.png"/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69.png"/><Relationship Id="rId5" Type="http://schemas.openxmlformats.org/officeDocument/2006/relationships/image" Target="../media/image268.png"/><Relationship Id="rId4" Type="http://schemas.openxmlformats.org/officeDocument/2006/relationships/image" Target="../media/image26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png"/><Relationship Id="rId13" Type="http://schemas.openxmlformats.org/officeDocument/2006/relationships/image" Target="../media/image59.gif"/><Relationship Id="rId18" Type="http://schemas.openxmlformats.org/officeDocument/2006/relationships/image" Target="../media/image282.png"/><Relationship Id="rId3" Type="http://schemas.openxmlformats.org/officeDocument/2006/relationships/image" Target="../media/image272.png"/><Relationship Id="rId7" Type="http://schemas.openxmlformats.org/officeDocument/2006/relationships/image" Target="../media/image274.png"/><Relationship Id="rId12" Type="http://schemas.openxmlformats.org/officeDocument/2006/relationships/hyperlink" Target="Raw%20Materials/Videos/Hindi%20%20%20Ex%204.4%20%20%20Q.1(i)%20%20%20Find%20the%20nature%20of%20the%20roots%20of%20the...%20Ch%204%20%20%20Math%20for%20Class%20X%20CBSE.wmv" TargetMode="External"/><Relationship Id="rId17" Type="http://schemas.openxmlformats.org/officeDocument/2006/relationships/hyperlink" Target="Raw%20Materials/Videos/Hindi%20%20%20Ex%204.4%20%20%20Q.2(i)%20%20%20Find%20the%20values%20of%20k%20for%20each%20...%20Ch%204%20%20%20Math%20for%20Class%20X%20CBSE.wmv" TargetMode="External"/><Relationship Id="rId2" Type="http://schemas.openxmlformats.org/officeDocument/2006/relationships/image" Target="../media/image271.png"/><Relationship Id="rId16" Type="http://schemas.openxmlformats.org/officeDocument/2006/relationships/image" Target="../media/image281.png"/><Relationship Id="rId20" Type="http://schemas.openxmlformats.org/officeDocument/2006/relationships/image" Target="../media/image283.gif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77.gif"/><Relationship Id="rId11" Type="http://schemas.openxmlformats.org/officeDocument/2006/relationships/image" Target="../media/image278.png"/><Relationship Id="rId5" Type="http://schemas.openxmlformats.org/officeDocument/2006/relationships/hyperlink" Target="Raw%20Materials/Videos/Hindi%20_%20Expl%2016%20_%20Find%20the%20discriminant%20of%20the%20quadratic%20equation...%20Ch%204%20_%20Math%20for%20Class%20X%20CBSE.mp4" TargetMode="External"/><Relationship Id="rId15" Type="http://schemas.openxmlformats.org/officeDocument/2006/relationships/image" Target="../media/image280.png"/><Relationship Id="rId10" Type="http://schemas.openxmlformats.org/officeDocument/2006/relationships/image" Target="../media/image277.png"/><Relationship Id="rId19" Type="http://schemas.openxmlformats.org/officeDocument/2006/relationships/hyperlink" Target="Raw%20Materials/Videos/Hindi%20_%20Ex%204.4%20_%20Q.2(ii)%20_%20Find%20the%20values%20of%20k%20for%20each%20of%20the...%20Ch%204%20_%20Math%20for%20Class%20X%20CBSE.mp4" TargetMode="External"/><Relationship Id="rId4" Type="http://schemas.openxmlformats.org/officeDocument/2006/relationships/image" Target="../media/image273.png"/><Relationship Id="rId9" Type="http://schemas.openxmlformats.org/officeDocument/2006/relationships/image" Target="../media/image276.png"/><Relationship Id="rId14" Type="http://schemas.openxmlformats.org/officeDocument/2006/relationships/image" Target="../media/image27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png"/><Relationship Id="rId7" Type="http://schemas.openxmlformats.org/officeDocument/2006/relationships/image" Target="../media/image43.gif"/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42.xml"/><Relationship Id="rId6" Type="http://schemas.openxmlformats.org/officeDocument/2006/relationships/hyperlink" Target="Raw%20Materials/Videos/Hindi%20_%20Ex%204.4%20_%20Q.3%20_%20Is%20it%20possible%20to%20design%20a%20rectangular%20mango...%20Ch%204%20_%20Math%20for%20Class%20X%20CBSE.mp4" TargetMode="External"/><Relationship Id="rId5" Type="http://schemas.openxmlformats.org/officeDocument/2006/relationships/image" Target="../media/image287.png"/><Relationship Id="rId4" Type="http://schemas.openxmlformats.org/officeDocument/2006/relationships/image" Target="../media/image28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8.gif"/><Relationship Id="rId1" Type="http://schemas.openxmlformats.org/officeDocument/2006/relationships/slideLayout" Target="../slideLayouts/slideLayout4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ages.google.co.in/" TargetMode="External"/><Relationship Id="rId2" Type="http://schemas.openxmlformats.org/officeDocument/2006/relationships/hyperlink" Target="http://www.heatheranimations.com/" TargetMode="External"/><Relationship Id="rId1" Type="http://schemas.openxmlformats.org/officeDocument/2006/relationships/slideLayout" Target="../slideLayouts/slideLayout44.xml"/><Relationship Id="rId6" Type="http://schemas.openxmlformats.org/officeDocument/2006/relationships/hyperlink" Target="http://www.youtube.com/" TargetMode="External"/><Relationship Id="rId5" Type="http://schemas.openxmlformats.org/officeDocument/2006/relationships/hyperlink" Target="http://www.gurubix.com/" TargetMode="External"/><Relationship Id="rId4" Type="http://schemas.openxmlformats.org/officeDocument/2006/relationships/hyperlink" Target="http://www.ncert.nic.i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89.gif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Relationship Id="rId6" Type="http://schemas.openxmlformats.org/officeDocument/2006/relationships/hyperlink" Target="Raw%20Materials/Videos/Hindi%20_%20Expl%201(i)%20_%20John%20and%20Jivanti%20together%20have%2045%20marbles...%20Ch%204%20_%20Math%20for%20Class%20X%20CBSE.mp4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43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png"/><Relationship Id="rId11" Type="http://schemas.openxmlformats.org/officeDocument/2006/relationships/hyperlink" Target="Raw%20Materials/Videos/Hindi%20_%20Expl%201(ii)%20_%20A%20cottage%20industry%20produces%20a%20certain%20number...%20Ch%204%20_%20Math%20for%20Class%20X%20CBSE.mp4" TargetMode="External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.png"/><Relationship Id="rId7" Type="http://schemas.openxmlformats.org/officeDocument/2006/relationships/hyperlink" Target="Raw%20Materials/Videos/Hindi%20_%20Expl%202(ii)%20_%20Check%20whether%20the%20following%20are%20quadratic...%20Ch4%20_%20Math%20for%20Class%20X%20CBSE.mp4" TargetMode="External"/><Relationship Id="rId12" Type="http://schemas.openxmlformats.org/officeDocument/2006/relationships/image" Target="../media/image59.gi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6.png"/><Relationship Id="rId11" Type="http://schemas.openxmlformats.org/officeDocument/2006/relationships/hyperlink" Target="Raw%20Materials/Videos/Hindi%20_%20Expl%202(iv)%20_%20Check%20whether%20the%20following%20are...%20Ch%204%20_%20Math%20for%20Class%20X%20CBSE.mp4" TargetMode="External"/><Relationship Id="rId5" Type="http://schemas.openxmlformats.org/officeDocument/2006/relationships/image" Target="../media/image55.gif"/><Relationship Id="rId10" Type="http://schemas.openxmlformats.org/officeDocument/2006/relationships/image" Target="../media/image58.png"/><Relationship Id="rId4" Type="http://schemas.openxmlformats.org/officeDocument/2006/relationships/hyperlink" Target="Raw%20Materials/Videos/Hindi%20_%20Expl%202(i)%20_%20Check%20whether%20the%20following%20are...%20Ch%204%20_%20Math%20for%20Class%20X%20CBSE.mp4" TargetMode="External"/><Relationship Id="rId9" Type="http://schemas.openxmlformats.org/officeDocument/2006/relationships/hyperlink" Target="Raw%20Materials/Videos/Hindi%20_%20Expl%202(iii)%20_%20Check%20whether%20the%20following%20are...%20Ch%204%20_%20Math%20for%20Class%20X%20CBSE.mp4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gif"/><Relationship Id="rId13" Type="http://schemas.openxmlformats.org/officeDocument/2006/relationships/hyperlink" Target="Raw%20Materials/Videos/Hindi%20_%20Ex%204.1%20_%20Q.1(iv)%20_%20Check%20whether%20the%20following%20are%20quadratic...%20Ch%204%20_%20Math%20for%20Class%20X%20CBSE.mp4" TargetMode="External"/><Relationship Id="rId18" Type="http://schemas.openxmlformats.org/officeDocument/2006/relationships/hyperlink" Target="Raw%20Materials/Videos/Hindi%20_%20Ex%204.1%20_%20Q.1(vi)%20_%20Check%20whether%20the%20following%20are%20quadratic...%20Ch%204%20_%20Math%20for%20Class%20X%20CBSE.mp4" TargetMode="External"/><Relationship Id="rId3" Type="http://schemas.openxmlformats.org/officeDocument/2006/relationships/image" Target="../media/image60.gif"/><Relationship Id="rId7" Type="http://schemas.openxmlformats.org/officeDocument/2006/relationships/hyperlink" Target="Raw%20Materials/Videos/Hindi%20_%20Ex%204.1%20_%20Q.1(i)%20_%20Check%20whether%20the%20following%20are%20quadratic...%20Ch%204%20_%20Math%20for%20Class%20X%20CBSE.mp4" TargetMode="External"/><Relationship Id="rId12" Type="http://schemas.openxmlformats.org/officeDocument/2006/relationships/image" Target="../media/image67.png"/><Relationship Id="rId17" Type="http://schemas.openxmlformats.org/officeDocument/2006/relationships/image" Target="../media/image70.png"/><Relationship Id="rId2" Type="http://schemas.openxmlformats.org/officeDocument/2006/relationships/hyperlink" Target="Raw%20Materials/Videos/Hindi%20_%20Ex%204.1%20_%20Q.1(vii)%20_%20Check%20whether%20the%20following%20are%20quadratic...Ch%204%20_%20Math%20for%20Class%20X%20CBSE.mp4" TargetMode="External"/><Relationship Id="rId16" Type="http://schemas.openxmlformats.org/officeDocument/2006/relationships/image" Target="../media/image69.gi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3.png"/><Relationship Id="rId11" Type="http://schemas.openxmlformats.org/officeDocument/2006/relationships/image" Target="../media/image66.png"/><Relationship Id="rId5" Type="http://schemas.openxmlformats.org/officeDocument/2006/relationships/image" Target="../media/image62.png"/><Relationship Id="rId15" Type="http://schemas.openxmlformats.org/officeDocument/2006/relationships/hyperlink" Target="Raw%20Materials/Videos/Hindi%20_%20Ex%204.1%20_%20Q.1(v)%20_%20Check%20whether%20the%20following%20are%20quadratic...%20Ch%204%20_%20Math%20for%20Class%20X%20CBSE.mp4" TargetMode="External"/><Relationship Id="rId10" Type="http://schemas.openxmlformats.org/officeDocument/2006/relationships/hyperlink" Target="Raw%20Materials/Videos/Hindi%20_%20Ex%204.1%20_%20Q.1(ii)%20_%20Check%20whether%20the%20following%20are%20quadratic...%20Ch%204%20_%20Math%20for%20Class%20X%20CBSE.mp4" TargetMode="External"/><Relationship Id="rId19" Type="http://schemas.openxmlformats.org/officeDocument/2006/relationships/image" Target="../media/image71.png"/><Relationship Id="rId4" Type="http://schemas.openxmlformats.org/officeDocument/2006/relationships/image" Target="../media/image61.png"/><Relationship Id="rId9" Type="http://schemas.openxmlformats.org/officeDocument/2006/relationships/image" Target="../media/image65.png"/><Relationship Id="rId14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" name="Picture 2" descr="Animated_school_boy_reading_book_hg_wht(1)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533400"/>
            <a:ext cx="1579789" cy="25717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371600" y="3581400"/>
                <a:ext cx="6781800" cy="132343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80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8000" dirty="0"/>
                          <m:t>Ax</m:t>
                        </m:r>
                      </m:e>
                      <m:sup>
                        <m:r>
                          <a:rPr lang="en-US" sz="8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8000" dirty="0" smtClean="0"/>
                  <a:t> +</a:t>
                </a:r>
                <a:r>
                  <a:rPr lang="en-US" sz="8000" dirty="0" err="1" smtClean="0"/>
                  <a:t>bx</a:t>
                </a:r>
                <a:r>
                  <a:rPr lang="en-US" sz="8000" dirty="0" smtClean="0"/>
                  <a:t> + c = 0</a:t>
                </a:r>
                <a:endParaRPr lang="en-US" sz="8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581400"/>
                <a:ext cx="6781800" cy="1323439"/>
              </a:xfrm>
              <a:prstGeom prst="rect">
                <a:avLst/>
              </a:prstGeom>
              <a:blipFill rotWithShape="1">
                <a:blip r:embed="rId3"/>
                <a:stretch>
                  <a:fillRect t="-18100" r="-3044" b="-40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 rot="16200000">
            <a:off x="-2441317" y="2760019"/>
            <a:ext cx="5873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Kruti Dev 016" pitchFamily="2" charset="0"/>
              </a:rPr>
              <a:t>n~fo?kkr</a:t>
            </a:r>
            <a:r>
              <a:rPr lang="en-US" sz="3600" dirty="0" smtClean="0">
                <a:latin typeface="Kruti Dev 016" pitchFamily="2" charset="0"/>
              </a:rPr>
              <a:t> </a:t>
            </a:r>
            <a:r>
              <a:rPr lang="en-US" sz="3600" dirty="0" err="1" smtClean="0">
                <a:latin typeface="Kruti Dev 016" pitchFamily="2" charset="0"/>
              </a:rPr>
              <a:t>lehdj.k</a:t>
            </a:r>
            <a:r>
              <a:rPr lang="en-US" sz="3600" dirty="0" smtClean="0">
                <a:latin typeface="Kruti Dev 016" pitchFamily="2" charset="0"/>
              </a:rPr>
              <a:t> </a:t>
            </a:r>
            <a:endParaRPr lang="en-US" sz="3600" dirty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0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38200" y="228600"/>
            <a:ext cx="78771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823922"/>
            <a:ext cx="8458199" cy="77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g0hwc_cam_animated.gif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7600" y="1524000"/>
            <a:ext cx="1143000" cy="1143000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819400"/>
            <a:ext cx="6286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95400" y="3200400"/>
            <a:ext cx="3324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g0hwc_cam_animated.gif">
            <a:hlinkClick r:id="rId8" action="ppaction://hlinkfile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0" y="38862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8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756209" y="228600"/>
            <a:ext cx="823539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g0hwc_cam_animated.gif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7600" y="1143000"/>
            <a:ext cx="1524000" cy="15240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lum bright="-2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971800"/>
            <a:ext cx="8382000" cy="81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g0hwc_cam_animated.gif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0" y="40386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6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28800" y="228600"/>
            <a:ext cx="5524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52550" y="762000"/>
            <a:ext cx="6496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47800" y="1295400"/>
            <a:ext cx="3933825" cy="42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10200" y="1295400"/>
            <a:ext cx="3200400" cy="3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1" y="1828800"/>
            <a:ext cx="2209800" cy="36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3409950" y="2286000"/>
            <a:ext cx="32194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505200" y="2819400"/>
            <a:ext cx="3252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(2 x 1) – (3x1) + 1 = 0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3276600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 – 3 + 1 = 0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3733800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 + 1 – 3 = 0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4050268"/>
            <a:ext cx="1337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3– 3 = 0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4419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0 = 0</a:t>
            </a:r>
            <a:endParaRPr lang="en-US" sz="2800" b="1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1500" y="4867275"/>
            <a:ext cx="8420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35" y="5373483"/>
            <a:ext cx="691165" cy="34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5334000"/>
            <a:ext cx="7391400" cy="46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8073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990600" y="76200"/>
            <a:ext cx="69246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lum bright="-30000"/>
            <a:duotone>
              <a:prstClr val="black"/>
              <a:schemeClr val="accent5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762000"/>
            <a:ext cx="3419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lum bright="-30000"/>
            <a:duotone>
              <a:prstClr val="black"/>
              <a:schemeClr val="accent5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4375" y="647700"/>
            <a:ext cx="33242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990600" y="1219200"/>
            <a:ext cx="6781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927511" y="1753700"/>
            <a:ext cx="892324" cy="3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825450" y="1676400"/>
            <a:ext cx="3127550" cy="45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85800" y="2362200"/>
            <a:ext cx="801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9">
            <a:lum bright="-20000"/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971800"/>
            <a:ext cx="1619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0">
            <a:lum bright="-30000"/>
            <a:duotone>
              <a:prstClr val="black"/>
              <a:schemeClr val="accent5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505200"/>
            <a:ext cx="81724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 descr="g0hwc_cam_animated.gif">
            <a:hlinkClick r:id="rId11" action="ppaction://hlinkfile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426720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1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3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rcRect/>
          <a:stretch>
            <a:fillRect/>
          </a:stretch>
        </p:blipFill>
        <p:spPr bwMode="auto">
          <a:xfrm>
            <a:off x="1066800" y="228600"/>
            <a:ext cx="7496175" cy="590550"/>
          </a:xfrm>
          <a:prstGeom prst="rect">
            <a:avLst/>
          </a:prstGeom>
          <a:ln w="571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219200" y="1219200"/>
            <a:ext cx="20764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lum bright="-3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1143000"/>
            <a:ext cx="31908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3429000" y="1819275"/>
            <a:ext cx="50768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lum bright="-3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2514600"/>
            <a:ext cx="39243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90600" y="3276600"/>
            <a:ext cx="66198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438400" y="3733800"/>
            <a:ext cx="41529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lum bright="-3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4419600"/>
            <a:ext cx="50768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>
            <a:lum bright="-20000"/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105400"/>
            <a:ext cx="864623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28600" y="5486401"/>
            <a:ext cx="5943600" cy="104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793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16200000" flipH="1">
            <a:off x="4724400" y="4114800"/>
            <a:ext cx="5410200" cy="7620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3286125" y="304800"/>
            <a:ext cx="23526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609600" y="838200"/>
            <a:ext cx="80105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990600" y="1447800"/>
            <a:ext cx="2362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988773" y="1595735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-10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07773" y="2357735"/>
            <a:ext cx="123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5x2 = 10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07773" y="3043535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5 - 2 = 3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95400" y="1905000"/>
            <a:ext cx="2606804" cy="537865"/>
            <a:chOff x="1295400" y="1905000"/>
            <a:chExt cx="2606804" cy="537865"/>
          </a:xfrm>
        </p:grpSpPr>
        <p:sp>
          <p:nvSpPr>
            <p:cNvPr id="17" name="TextBox 16"/>
            <p:cNvSpPr txBox="1"/>
            <p:nvPr/>
          </p:nvSpPr>
          <p:spPr>
            <a:xfrm>
              <a:off x="1295400" y="1981200"/>
              <a:ext cx="26068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x  –  5x + 2x - 10 = 0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47800" y="1905000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</a:t>
              </a:r>
              <a:endPara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1371600" y="2438400"/>
            <a:ext cx="83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295400" y="2590800"/>
            <a:ext cx="2882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 (x –  5) + 2(x – 5) = 0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08480" y="3124200"/>
            <a:ext cx="2371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(x –  5) (x + 2) = 0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19183" y="3653135"/>
            <a:ext cx="11192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x = 5, </a:t>
            </a: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71600" y="4114800"/>
            <a:ext cx="1058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 = - 2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10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2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66800" y="533400"/>
            <a:ext cx="2124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rot="16200000" flipH="1">
            <a:off x="4648200" y="3429000"/>
            <a:ext cx="5410200" cy="762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15200" y="16764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-6 x 2 = -12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2286000"/>
            <a:ext cx="12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4x3 = 12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0737" y="2891135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4-3 = 1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47800" y="1219200"/>
            <a:ext cx="2478564" cy="533400"/>
            <a:chOff x="1295400" y="1909465"/>
            <a:chExt cx="2478564" cy="533400"/>
          </a:xfrm>
        </p:grpSpPr>
        <p:sp>
          <p:nvSpPr>
            <p:cNvPr id="10" name="TextBox 9"/>
            <p:cNvSpPr txBox="1"/>
            <p:nvPr/>
          </p:nvSpPr>
          <p:spPr>
            <a:xfrm>
              <a:off x="1295400" y="1981200"/>
              <a:ext cx="24785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2x  + 4x - 3x - 6 = 0</a:t>
              </a:r>
              <a:endParaRPr lang="en-US" sz="24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00200" y="1909465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</a:t>
              </a:r>
              <a:endParaRPr lang="en-US" sz="16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1524000" y="1674812"/>
            <a:ext cx="990600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09829" y="1915180"/>
            <a:ext cx="3385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2x (x + 2) - 3(x + 2) = 0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0" y="2600980"/>
            <a:ext cx="270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(x + 2) (2x - 3) = 0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0" y="32766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x = -2, </a:t>
            </a:r>
          </a:p>
          <a:p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9400" y="32766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2x = 3 </a:t>
            </a:r>
          </a:p>
          <a:p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0" y="39624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x = 3/2 </a:t>
            </a:r>
          </a:p>
          <a:p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048000" y="3962400"/>
            <a:ext cx="1295400" cy="1588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4039394" y="4266406"/>
            <a:ext cx="609600" cy="1588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048000" y="4572000"/>
            <a:ext cx="1295400" cy="1588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2743994" y="4266406"/>
            <a:ext cx="609600" cy="1588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8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7" grpId="0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5800" y="304800"/>
            <a:ext cx="8172450" cy="46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g0hwc_cam_animated.gif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762000"/>
            <a:ext cx="838200" cy="8382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09600" y="1447800"/>
            <a:ext cx="8305800" cy="97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Isosceles Triangle 7"/>
          <p:cNvSpPr/>
          <p:nvPr/>
        </p:nvSpPr>
        <p:spPr>
          <a:xfrm>
            <a:off x="6096000" y="3200400"/>
            <a:ext cx="2514600" cy="1905000"/>
          </a:xfrm>
          <a:prstGeom prst="triangle">
            <a:avLst>
              <a:gd name="adj" fmla="val 0"/>
            </a:avLst>
          </a:prstGeom>
          <a:solidFill>
            <a:srgbClr val="92D050">
              <a:alpha val="3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86600" y="4953000"/>
            <a:ext cx="370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Vijaya" pitchFamily="34" charset="0"/>
                <a:cs typeface="Vijaya" pitchFamily="34" charset="0"/>
              </a:rPr>
              <a:t>x</a:t>
            </a:r>
            <a:endParaRPr lang="en-US" sz="3600" b="1" dirty="0">
              <a:solidFill>
                <a:srgbClr val="C0000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5492263" y="3767407"/>
            <a:ext cx="865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Vijaya" pitchFamily="34" charset="0"/>
                <a:cs typeface="Vijaya" pitchFamily="34" charset="0"/>
              </a:rPr>
              <a:t>x - 7</a:t>
            </a:r>
            <a:endParaRPr lang="en-US" sz="3600" b="1" dirty="0">
              <a:solidFill>
                <a:srgbClr val="C0000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3581400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Vijaya" pitchFamily="34" charset="0"/>
                <a:cs typeface="Vijaya" pitchFamily="34" charset="0"/>
              </a:rPr>
              <a:t>13</a:t>
            </a:r>
            <a:endParaRPr lang="en-US" sz="3600" b="1" dirty="0">
              <a:solidFill>
                <a:srgbClr val="C00000"/>
              </a:solidFill>
              <a:latin typeface="Vijaya" pitchFamily="34" charset="0"/>
              <a:cs typeface="Vijaya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62000" y="3657600"/>
            <a:ext cx="2438400" cy="726996"/>
            <a:chOff x="990600" y="3653135"/>
            <a:chExt cx="2438400" cy="726996"/>
          </a:xfrm>
        </p:grpSpPr>
        <p:sp>
          <p:nvSpPr>
            <p:cNvPr id="12" name="TextBox 11"/>
            <p:cNvSpPr txBox="1"/>
            <p:nvPr/>
          </p:nvSpPr>
          <p:spPr>
            <a:xfrm>
              <a:off x="990600" y="3733800"/>
              <a:ext cx="24112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rPr>
                <a:t>x + (x-7) = 13 </a:t>
              </a:r>
              <a:endParaRPr lang="en-US" sz="3600" b="1" dirty="0">
                <a:solidFill>
                  <a:srgbClr val="7030A0"/>
                </a:solidFill>
                <a:latin typeface="Vijaya" pitchFamily="34" charset="0"/>
                <a:cs typeface="Vijaya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43000" y="3729335"/>
              <a:ext cx="3080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rPr>
                <a:t>2</a:t>
              </a:r>
              <a:endParaRPr lang="en-US" sz="2400" b="1" dirty="0">
                <a:solidFill>
                  <a:srgbClr val="7030A0"/>
                </a:solidFill>
                <a:latin typeface="Vijaya" pitchFamily="34" charset="0"/>
                <a:cs typeface="Vijaya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86000" y="3653135"/>
              <a:ext cx="3080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rPr>
                <a:t>2</a:t>
              </a:r>
              <a:endParaRPr lang="en-US" sz="2400" b="1" dirty="0">
                <a:solidFill>
                  <a:srgbClr val="7030A0"/>
                </a:solidFill>
                <a:latin typeface="Vijaya" pitchFamily="34" charset="0"/>
                <a:cs typeface="Vijaya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20902" y="3653135"/>
              <a:ext cx="3080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rPr>
                <a:t>2</a:t>
              </a:r>
              <a:endParaRPr lang="en-US" sz="2400" b="1" dirty="0">
                <a:solidFill>
                  <a:srgbClr val="7030A0"/>
                </a:solidFill>
                <a:latin typeface="Vijaya" pitchFamily="34" charset="0"/>
                <a:cs typeface="Vijaya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2000" y="4114800"/>
            <a:ext cx="3429000" cy="731461"/>
            <a:chOff x="762000" y="3729335"/>
            <a:chExt cx="3429000" cy="731461"/>
          </a:xfrm>
        </p:grpSpPr>
        <p:grpSp>
          <p:nvGrpSpPr>
            <p:cNvPr id="17" name="Group 16"/>
            <p:cNvGrpSpPr/>
            <p:nvPr/>
          </p:nvGrpSpPr>
          <p:grpSpPr>
            <a:xfrm>
              <a:off x="762000" y="3733800"/>
              <a:ext cx="3429000" cy="726996"/>
              <a:chOff x="990600" y="3653135"/>
              <a:chExt cx="3429000" cy="726996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990600" y="3733800"/>
                <a:ext cx="34227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  <a:latin typeface="Vijaya" pitchFamily="34" charset="0"/>
                    <a:cs typeface="Vijaya" pitchFamily="34" charset="0"/>
                  </a:rPr>
                  <a:t>x + x + 7 – 2.x.7= 13 </a:t>
                </a:r>
                <a:endParaRPr lang="en-US" sz="36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143000" y="3729335"/>
                <a:ext cx="3080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7030A0"/>
                    </a:solidFill>
                    <a:latin typeface="Vijaya" pitchFamily="34" charset="0"/>
                    <a:cs typeface="Vijaya" pitchFamily="34" charset="0"/>
                  </a:rPr>
                  <a:t>2</a:t>
                </a:r>
                <a:endParaRPr lang="en-US" sz="24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752600" y="3653135"/>
                <a:ext cx="3080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7030A0"/>
                    </a:solidFill>
                    <a:latin typeface="Vijaya" pitchFamily="34" charset="0"/>
                    <a:cs typeface="Vijaya" pitchFamily="34" charset="0"/>
                  </a:rPr>
                  <a:t>2</a:t>
                </a:r>
                <a:endParaRPr lang="en-US" sz="24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111502" y="3653135"/>
                <a:ext cx="3080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7030A0"/>
                    </a:solidFill>
                    <a:latin typeface="Vijaya" pitchFamily="34" charset="0"/>
                    <a:cs typeface="Vijaya" pitchFamily="34" charset="0"/>
                  </a:rPr>
                  <a:t>2</a:t>
                </a:r>
                <a:endParaRPr lang="en-US" sz="24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2130302" y="3729335"/>
              <a:ext cx="3080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rPr>
                <a:t>2</a:t>
              </a:r>
              <a:endParaRPr lang="en-US" sz="2400" b="1" dirty="0">
                <a:solidFill>
                  <a:srgbClr val="7030A0"/>
                </a:solidFill>
                <a:latin typeface="Vijaya" pitchFamily="34" charset="0"/>
                <a:cs typeface="Vijaya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62000" y="4572000"/>
            <a:ext cx="3515706" cy="731461"/>
            <a:chOff x="762000" y="3729335"/>
            <a:chExt cx="3515706" cy="731461"/>
          </a:xfrm>
        </p:grpSpPr>
        <p:grpSp>
          <p:nvGrpSpPr>
            <p:cNvPr id="30" name="Group 16"/>
            <p:cNvGrpSpPr/>
            <p:nvPr/>
          </p:nvGrpSpPr>
          <p:grpSpPr>
            <a:xfrm>
              <a:off x="762000" y="3733800"/>
              <a:ext cx="3515706" cy="726996"/>
              <a:chOff x="990600" y="3653135"/>
              <a:chExt cx="3515706" cy="726996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990600" y="3733800"/>
                <a:ext cx="35157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  <a:latin typeface="Vijaya" pitchFamily="34" charset="0"/>
                    <a:cs typeface="Vijaya" pitchFamily="34" charset="0"/>
                  </a:rPr>
                  <a:t>x + x + 49 – 14x= 169</a:t>
                </a:r>
                <a:endParaRPr lang="en-US" sz="36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143000" y="3729335"/>
                <a:ext cx="3080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7030A0"/>
                    </a:solidFill>
                    <a:latin typeface="Vijaya" pitchFamily="34" charset="0"/>
                    <a:cs typeface="Vijaya" pitchFamily="34" charset="0"/>
                  </a:rPr>
                  <a:t>2</a:t>
                </a:r>
                <a:endParaRPr lang="en-US" sz="24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752600" y="3653135"/>
                <a:ext cx="3080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7030A0"/>
                    </a:solidFill>
                    <a:latin typeface="Vijaya" pitchFamily="34" charset="0"/>
                    <a:cs typeface="Vijaya" pitchFamily="34" charset="0"/>
                  </a:rPr>
                  <a:t>2</a:t>
                </a:r>
                <a:endParaRPr lang="en-US" sz="24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111502" y="3653135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2130302" y="3729335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b="1" dirty="0">
                <a:solidFill>
                  <a:srgbClr val="7030A0"/>
                </a:solidFill>
                <a:latin typeface="Vijaya" pitchFamily="34" charset="0"/>
                <a:cs typeface="Vijaya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51494" y="5029200"/>
            <a:ext cx="3305633" cy="731461"/>
            <a:chOff x="762000" y="3729335"/>
            <a:chExt cx="3305633" cy="731461"/>
          </a:xfrm>
        </p:grpSpPr>
        <p:grpSp>
          <p:nvGrpSpPr>
            <p:cNvPr id="37" name="Group 16"/>
            <p:cNvGrpSpPr/>
            <p:nvPr/>
          </p:nvGrpSpPr>
          <p:grpSpPr>
            <a:xfrm>
              <a:off x="762000" y="3733800"/>
              <a:ext cx="3305633" cy="726996"/>
              <a:chOff x="990600" y="3653135"/>
              <a:chExt cx="3305633" cy="726996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990600" y="3733800"/>
                <a:ext cx="33041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  <a:latin typeface="Vijaya" pitchFamily="34" charset="0"/>
                    <a:cs typeface="Vijaya" pitchFamily="34" charset="0"/>
                  </a:rPr>
                  <a:t>2x  + 49 – 14x = 169</a:t>
                </a:r>
                <a:endParaRPr lang="en-US" sz="36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378808" y="3729335"/>
                <a:ext cx="3080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7030A0"/>
                    </a:solidFill>
                    <a:latin typeface="Vijaya" pitchFamily="34" charset="0"/>
                    <a:cs typeface="Vijaya" pitchFamily="34" charset="0"/>
                  </a:rPr>
                  <a:t>2</a:t>
                </a:r>
                <a:endParaRPr lang="en-US" sz="24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752600" y="3653135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111502" y="3653135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2130302" y="3729335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b="1" dirty="0">
                <a:solidFill>
                  <a:srgbClr val="7030A0"/>
                </a:solidFill>
                <a:latin typeface="Vijaya" pitchFamily="34" charset="0"/>
                <a:cs typeface="Vijay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32967" y="5516939"/>
            <a:ext cx="3305633" cy="731461"/>
            <a:chOff x="762000" y="3729335"/>
            <a:chExt cx="3305633" cy="731461"/>
          </a:xfrm>
        </p:grpSpPr>
        <p:grpSp>
          <p:nvGrpSpPr>
            <p:cNvPr id="44" name="Group 16"/>
            <p:cNvGrpSpPr/>
            <p:nvPr/>
          </p:nvGrpSpPr>
          <p:grpSpPr>
            <a:xfrm>
              <a:off x="762000" y="3733800"/>
              <a:ext cx="3305633" cy="726996"/>
              <a:chOff x="990600" y="3653135"/>
              <a:chExt cx="3305633" cy="726996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990600" y="3733800"/>
                <a:ext cx="31229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  <a:latin typeface="Vijaya" pitchFamily="34" charset="0"/>
                    <a:cs typeface="Vijaya" pitchFamily="34" charset="0"/>
                  </a:rPr>
                  <a:t>2x  - 14x= 169 – 49</a:t>
                </a:r>
                <a:endParaRPr lang="en-US" sz="36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378808" y="3729335"/>
                <a:ext cx="3080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7030A0"/>
                    </a:solidFill>
                    <a:latin typeface="Vijaya" pitchFamily="34" charset="0"/>
                    <a:cs typeface="Vijaya" pitchFamily="34" charset="0"/>
                  </a:rPr>
                  <a:t>2</a:t>
                </a:r>
                <a:endParaRPr lang="en-US" sz="24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752600" y="3653135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111502" y="3653135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2130302" y="3729335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b="1" dirty="0">
                <a:solidFill>
                  <a:srgbClr val="7030A0"/>
                </a:solidFill>
                <a:latin typeface="Vijaya" pitchFamily="34" charset="0"/>
                <a:cs typeface="Vijaya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32967" y="5897939"/>
            <a:ext cx="3305633" cy="731461"/>
            <a:chOff x="762000" y="3729335"/>
            <a:chExt cx="3305633" cy="731461"/>
          </a:xfrm>
        </p:grpSpPr>
        <p:grpSp>
          <p:nvGrpSpPr>
            <p:cNvPr id="51" name="Group 16"/>
            <p:cNvGrpSpPr/>
            <p:nvPr/>
          </p:nvGrpSpPr>
          <p:grpSpPr>
            <a:xfrm>
              <a:off x="762000" y="3733800"/>
              <a:ext cx="3305633" cy="726996"/>
              <a:chOff x="990600" y="3653135"/>
              <a:chExt cx="3305633" cy="726996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990600" y="3733800"/>
                <a:ext cx="23791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  <a:latin typeface="Vijaya" pitchFamily="34" charset="0"/>
                    <a:cs typeface="Vijaya" pitchFamily="34" charset="0"/>
                  </a:rPr>
                  <a:t>2x  - 14x= 120</a:t>
                </a:r>
                <a:endParaRPr lang="en-US" sz="36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378808" y="3729335"/>
                <a:ext cx="3080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7030A0"/>
                    </a:solidFill>
                    <a:latin typeface="Vijaya" pitchFamily="34" charset="0"/>
                    <a:cs typeface="Vijaya" pitchFamily="34" charset="0"/>
                  </a:rPr>
                  <a:t>2</a:t>
                </a:r>
                <a:endParaRPr lang="en-US" sz="24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752600" y="3653135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111502" y="3653135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2130302" y="3729335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b="1" dirty="0">
                <a:solidFill>
                  <a:srgbClr val="7030A0"/>
                </a:solidFill>
                <a:latin typeface="Vijaya" pitchFamily="34" charset="0"/>
                <a:cs typeface="Vijaya" pitchFamily="34" charset="0"/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609600" y="2477869"/>
            <a:ext cx="3991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b="1" dirty="0" smtClean="0">
                <a:solidFill>
                  <a:srgbClr val="C00000"/>
                </a:solidFill>
              </a:rPr>
              <a:t>माना समकोण त्रिभुज का आधार</a:t>
            </a:r>
            <a:r>
              <a:rPr lang="en-US" sz="2000" b="1" dirty="0" smtClean="0">
                <a:solidFill>
                  <a:srgbClr val="C00000"/>
                </a:solidFill>
              </a:rPr>
              <a:t> = </a:t>
            </a:r>
            <a:r>
              <a:rPr lang="en-US" sz="3600" b="1" dirty="0" smtClean="0">
                <a:solidFill>
                  <a:srgbClr val="C00000"/>
                </a:solidFill>
                <a:latin typeface="Vijaya" pitchFamily="34" charset="0"/>
                <a:cs typeface="Vijaya" pitchFamily="34" charset="0"/>
              </a:rPr>
              <a:t>x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09600" y="2895600"/>
            <a:ext cx="39950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b="1" dirty="0" smtClean="0"/>
              <a:t>प्रश्नानुसार त्रिभुज की ऊँचाई </a:t>
            </a:r>
            <a:r>
              <a:rPr lang="en-US" sz="2000" dirty="0" smtClean="0"/>
              <a:t>= </a:t>
            </a:r>
            <a:r>
              <a:rPr lang="en-US" sz="3600" b="1" dirty="0" smtClean="0">
                <a:solidFill>
                  <a:srgbClr val="C00000"/>
                </a:solidFill>
                <a:latin typeface="Vijaya" pitchFamily="34" charset="0"/>
                <a:cs typeface="Vijaya" pitchFamily="34" charset="0"/>
              </a:rPr>
              <a:t>x -7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609600" y="3429000"/>
            <a:ext cx="33265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b="1" dirty="0" smtClean="0">
                <a:solidFill>
                  <a:schemeClr val="accent6">
                    <a:lumMod val="50000"/>
                  </a:schemeClr>
                </a:solidFill>
              </a:rPr>
              <a:t>पाइथागोरस प्रमेय के अनुसार 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" name="Picture 60" descr="g0hwc_cam_animated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32004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7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57" grpId="0"/>
      <p:bldP spid="58" grpId="0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295400" y="152400"/>
            <a:ext cx="3305633" cy="731461"/>
            <a:chOff x="762000" y="3729335"/>
            <a:chExt cx="3305633" cy="731461"/>
          </a:xfrm>
        </p:grpSpPr>
        <p:grpSp>
          <p:nvGrpSpPr>
            <p:cNvPr id="4" name="Group 16"/>
            <p:cNvGrpSpPr/>
            <p:nvPr/>
          </p:nvGrpSpPr>
          <p:grpSpPr>
            <a:xfrm>
              <a:off x="762000" y="3733800"/>
              <a:ext cx="3305633" cy="726996"/>
              <a:chOff x="990600" y="3653135"/>
              <a:chExt cx="3305633" cy="726996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990600" y="3733800"/>
                <a:ext cx="24721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  <a:latin typeface="Vijaya" pitchFamily="34" charset="0"/>
                    <a:cs typeface="Vijaya" pitchFamily="34" charset="0"/>
                  </a:rPr>
                  <a:t>2x  - 14x = 120</a:t>
                </a:r>
                <a:endParaRPr lang="en-US" sz="36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378808" y="3729335"/>
                <a:ext cx="3080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7030A0"/>
                    </a:solidFill>
                    <a:latin typeface="Vijaya" pitchFamily="34" charset="0"/>
                    <a:cs typeface="Vijaya" pitchFamily="34" charset="0"/>
                  </a:rPr>
                  <a:t>2</a:t>
                </a:r>
                <a:endParaRPr lang="en-US" sz="24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52600" y="3653135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111502" y="3653135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130302" y="3729335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b="1" dirty="0">
                <a:solidFill>
                  <a:srgbClr val="7030A0"/>
                </a:solidFill>
                <a:latin typeface="Vijaya" pitchFamily="34" charset="0"/>
                <a:cs typeface="Vijaya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95400" y="716339"/>
            <a:ext cx="3305633" cy="731461"/>
            <a:chOff x="762000" y="3729335"/>
            <a:chExt cx="3305633" cy="731461"/>
          </a:xfrm>
        </p:grpSpPr>
        <p:grpSp>
          <p:nvGrpSpPr>
            <p:cNvPr id="11" name="Group 16"/>
            <p:cNvGrpSpPr/>
            <p:nvPr/>
          </p:nvGrpSpPr>
          <p:grpSpPr>
            <a:xfrm>
              <a:off x="762000" y="3733800"/>
              <a:ext cx="3305633" cy="726996"/>
              <a:chOff x="990600" y="3653135"/>
              <a:chExt cx="3305633" cy="726996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990600" y="3733800"/>
                <a:ext cx="30299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  <a:latin typeface="Vijaya" pitchFamily="34" charset="0"/>
                    <a:cs typeface="Vijaya" pitchFamily="34" charset="0"/>
                  </a:rPr>
                  <a:t>2x  - 14x – 120 = 0</a:t>
                </a:r>
                <a:endParaRPr lang="en-US" sz="36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378808" y="3729335"/>
                <a:ext cx="3080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7030A0"/>
                    </a:solidFill>
                    <a:latin typeface="Vijaya" pitchFamily="34" charset="0"/>
                    <a:cs typeface="Vijaya" pitchFamily="34" charset="0"/>
                  </a:rPr>
                  <a:t>2</a:t>
                </a:r>
                <a:endParaRPr lang="en-US" sz="24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752600" y="3653135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111502" y="3653135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130302" y="3729335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b="1" dirty="0">
                <a:solidFill>
                  <a:srgbClr val="7030A0"/>
                </a:solidFill>
                <a:latin typeface="Vijaya" pitchFamily="34" charset="0"/>
                <a:cs typeface="Vijaya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66367" y="1249739"/>
            <a:ext cx="3305633" cy="731461"/>
            <a:chOff x="762000" y="3729335"/>
            <a:chExt cx="3305633" cy="731461"/>
          </a:xfrm>
        </p:grpSpPr>
        <p:grpSp>
          <p:nvGrpSpPr>
            <p:cNvPr id="18" name="Group 16"/>
            <p:cNvGrpSpPr/>
            <p:nvPr/>
          </p:nvGrpSpPr>
          <p:grpSpPr>
            <a:xfrm>
              <a:off x="762000" y="3733800"/>
              <a:ext cx="3305633" cy="726996"/>
              <a:chOff x="990600" y="3653135"/>
              <a:chExt cx="3305633" cy="726996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990600" y="3733800"/>
                <a:ext cx="29049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  <a:latin typeface="Vijaya" pitchFamily="34" charset="0"/>
                    <a:cs typeface="Vijaya" pitchFamily="34" charset="0"/>
                  </a:rPr>
                  <a:t>2(x  - 7x – 60) = 0</a:t>
                </a:r>
                <a:endParaRPr lang="en-US" sz="36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473535" y="3729335"/>
                <a:ext cx="3080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7030A0"/>
                    </a:solidFill>
                    <a:latin typeface="Vijaya" pitchFamily="34" charset="0"/>
                    <a:cs typeface="Vijaya" pitchFamily="34" charset="0"/>
                  </a:rPr>
                  <a:t>2</a:t>
                </a:r>
                <a:endParaRPr lang="en-US" sz="24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752600" y="3653135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111502" y="3653135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130302" y="3729335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b="1" dirty="0">
                <a:solidFill>
                  <a:srgbClr val="7030A0"/>
                </a:solidFill>
                <a:latin typeface="Vijaya" pitchFamily="34" charset="0"/>
                <a:cs typeface="Vijaya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66448" y="1752600"/>
            <a:ext cx="2958385" cy="731461"/>
            <a:chOff x="1109248" y="3729335"/>
            <a:chExt cx="2958385" cy="731461"/>
          </a:xfrm>
        </p:grpSpPr>
        <p:grpSp>
          <p:nvGrpSpPr>
            <p:cNvPr id="25" name="Group 16"/>
            <p:cNvGrpSpPr/>
            <p:nvPr/>
          </p:nvGrpSpPr>
          <p:grpSpPr>
            <a:xfrm>
              <a:off x="1109248" y="3733800"/>
              <a:ext cx="2958385" cy="726996"/>
              <a:chOff x="1337848" y="3653135"/>
              <a:chExt cx="2958385" cy="726996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337848" y="3733800"/>
                <a:ext cx="24721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  <a:latin typeface="Vijaya" pitchFamily="34" charset="0"/>
                    <a:cs typeface="Vijaya" pitchFamily="34" charset="0"/>
                  </a:rPr>
                  <a:t>x  - 7x – 60 = 0</a:t>
                </a:r>
                <a:endParaRPr lang="en-US" sz="36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520702" y="3729335"/>
                <a:ext cx="3080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7030A0"/>
                    </a:solidFill>
                    <a:latin typeface="Vijaya" pitchFamily="34" charset="0"/>
                    <a:cs typeface="Vijaya" pitchFamily="34" charset="0"/>
                  </a:rPr>
                  <a:t>2</a:t>
                </a:r>
                <a:endParaRPr lang="en-US" sz="24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752600" y="3653135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111502" y="3653135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2130302" y="3729335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b="1" dirty="0">
                <a:solidFill>
                  <a:srgbClr val="7030A0"/>
                </a:solidFill>
                <a:latin typeface="Vijaya" pitchFamily="34" charset="0"/>
                <a:cs typeface="Vijaya" pitchFamily="34" charset="0"/>
              </a:endParaRPr>
            </a:p>
          </p:txBody>
        </p:sp>
      </p:grpSp>
      <p:cxnSp>
        <p:nvCxnSpPr>
          <p:cNvPr id="31" name="Straight Connector 30"/>
          <p:cNvCxnSpPr/>
          <p:nvPr/>
        </p:nvCxnSpPr>
        <p:spPr>
          <a:xfrm rot="16200000" flipH="1">
            <a:off x="4648200" y="3200400"/>
            <a:ext cx="5410200" cy="762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772400" y="685800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-60</a:t>
            </a:r>
            <a:endParaRPr lang="en-US" sz="24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91400" y="1371600"/>
            <a:ext cx="1532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 x 5 = 60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32186" y="1905000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12 - 5 = 7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524000" y="2286000"/>
            <a:ext cx="3427541" cy="731461"/>
            <a:chOff x="1109248" y="3729335"/>
            <a:chExt cx="3427541" cy="731461"/>
          </a:xfrm>
        </p:grpSpPr>
        <p:grpSp>
          <p:nvGrpSpPr>
            <p:cNvPr id="36" name="Group 16"/>
            <p:cNvGrpSpPr/>
            <p:nvPr/>
          </p:nvGrpSpPr>
          <p:grpSpPr>
            <a:xfrm>
              <a:off x="1109248" y="3733800"/>
              <a:ext cx="3427541" cy="726996"/>
              <a:chOff x="1337848" y="3653135"/>
              <a:chExt cx="3427541" cy="726996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1337848" y="3733800"/>
                <a:ext cx="34275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  <a:latin typeface="Vijaya" pitchFamily="34" charset="0"/>
                    <a:cs typeface="Vijaya" pitchFamily="34" charset="0"/>
                  </a:rPr>
                  <a:t>x  - 12x + 5x – 60 = 0</a:t>
                </a:r>
                <a:endParaRPr lang="en-US" sz="36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520702" y="3729335"/>
                <a:ext cx="3080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7030A0"/>
                    </a:solidFill>
                    <a:latin typeface="Vijaya" pitchFamily="34" charset="0"/>
                    <a:cs typeface="Vijaya" pitchFamily="34" charset="0"/>
                  </a:rPr>
                  <a:t>2</a:t>
                </a:r>
                <a:endParaRPr lang="en-US" sz="24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752600" y="3653135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111502" y="3653135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2130302" y="3729335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b="1" dirty="0">
                <a:solidFill>
                  <a:srgbClr val="7030A0"/>
                </a:solidFill>
                <a:latin typeface="Vijaya" pitchFamily="34" charset="0"/>
                <a:cs typeface="Vijaya" pitchFamily="34" charset="0"/>
              </a:endParaRPr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1524000" y="2895600"/>
            <a:ext cx="1295400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1524000" y="2895600"/>
            <a:ext cx="3735318" cy="731461"/>
            <a:chOff x="1109248" y="3729335"/>
            <a:chExt cx="3735318" cy="731461"/>
          </a:xfrm>
        </p:grpSpPr>
        <p:grpSp>
          <p:nvGrpSpPr>
            <p:cNvPr id="45" name="Group 16"/>
            <p:cNvGrpSpPr/>
            <p:nvPr/>
          </p:nvGrpSpPr>
          <p:grpSpPr>
            <a:xfrm>
              <a:off x="1109248" y="3733800"/>
              <a:ext cx="3735318" cy="726996"/>
              <a:chOff x="1337848" y="3653135"/>
              <a:chExt cx="3735318" cy="726996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1337848" y="3733800"/>
                <a:ext cx="37353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  <a:latin typeface="Vijaya" pitchFamily="34" charset="0"/>
                    <a:cs typeface="Vijaya" pitchFamily="34" charset="0"/>
                  </a:rPr>
                  <a:t>x(x -12) + 5(x – 12) = 0</a:t>
                </a:r>
                <a:endParaRPr lang="en-US" sz="36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520702" y="3729335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752600" y="3653135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111502" y="3653135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2130302" y="3729335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b="1" dirty="0">
                <a:solidFill>
                  <a:srgbClr val="7030A0"/>
                </a:solidFill>
                <a:latin typeface="Vijaya" pitchFamily="34" charset="0"/>
                <a:cs typeface="Vijaya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524000" y="3459539"/>
            <a:ext cx="2958385" cy="731461"/>
            <a:chOff x="1109248" y="3729335"/>
            <a:chExt cx="2958385" cy="731461"/>
          </a:xfrm>
        </p:grpSpPr>
        <p:grpSp>
          <p:nvGrpSpPr>
            <p:cNvPr id="52" name="Group 16"/>
            <p:cNvGrpSpPr/>
            <p:nvPr/>
          </p:nvGrpSpPr>
          <p:grpSpPr>
            <a:xfrm>
              <a:off x="1109248" y="3733800"/>
              <a:ext cx="2958385" cy="726996"/>
              <a:chOff x="1337848" y="3653135"/>
              <a:chExt cx="2958385" cy="726996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1337848" y="3733800"/>
                <a:ext cx="28055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  <a:latin typeface="Vijaya" pitchFamily="34" charset="0"/>
                    <a:cs typeface="Vijaya" pitchFamily="34" charset="0"/>
                  </a:rPr>
                  <a:t>(x -12)(x + 5) = 0</a:t>
                </a:r>
                <a:endParaRPr lang="en-US" sz="36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520702" y="3729335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752600" y="3653135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111502" y="3653135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2130302" y="3729335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b="1" dirty="0">
                <a:solidFill>
                  <a:srgbClr val="7030A0"/>
                </a:solidFill>
                <a:latin typeface="Vijaya" pitchFamily="34" charset="0"/>
                <a:cs typeface="Vijaya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537415" y="3962400"/>
            <a:ext cx="2958385" cy="731461"/>
            <a:chOff x="1109248" y="3729335"/>
            <a:chExt cx="2958385" cy="731461"/>
          </a:xfrm>
        </p:grpSpPr>
        <p:grpSp>
          <p:nvGrpSpPr>
            <p:cNvPr id="59" name="Group 16"/>
            <p:cNvGrpSpPr/>
            <p:nvPr/>
          </p:nvGrpSpPr>
          <p:grpSpPr>
            <a:xfrm>
              <a:off x="1109248" y="3733800"/>
              <a:ext cx="2958385" cy="726996"/>
              <a:chOff x="1337848" y="3653135"/>
              <a:chExt cx="2958385" cy="726996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1337848" y="3733800"/>
                <a:ext cx="15424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  <a:latin typeface="Vijaya" pitchFamily="34" charset="0"/>
                    <a:cs typeface="Vijaya" pitchFamily="34" charset="0"/>
                  </a:rPr>
                  <a:t>x -12 = 0</a:t>
                </a:r>
                <a:endParaRPr lang="en-US" sz="36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520702" y="3729335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752600" y="3653135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111502" y="3653135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2130302" y="3729335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b="1" dirty="0">
                <a:solidFill>
                  <a:srgbClr val="7030A0"/>
                </a:solidFill>
                <a:latin typeface="Vijaya" pitchFamily="34" charset="0"/>
                <a:cs typeface="Vijaya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524000" y="4419600"/>
            <a:ext cx="2958385" cy="731461"/>
            <a:chOff x="1109248" y="3729335"/>
            <a:chExt cx="2958385" cy="731461"/>
          </a:xfrm>
        </p:grpSpPr>
        <p:grpSp>
          <p:nvGrpSpPr>
            <p:cNvPr id="66" name="Group 16"/>
            <p:cNvGrpSpPr/>
            <p:nvPr/>
          </p:nvGrpSpPr>
          <p:grpSpPr>
            <a:xfrm>
              <a:off x="1109248" y="3733800"/>
              <a:ext cx="2958385" cy="726996"/>
              <a:chOff x="1337848" y="3653135"/>
              <a:chExt cx="2958385" cy="726996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1337848" y="3733800"/>
                <a:ext cx="114005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  <a:latin typeface="Vijaya" pitchFamily="34" charset="0"/>
                    <a:cs typeface="Vijaya" pitchFamily="34" charset="0"/>
                  </a:rPr>
                  <a:t>x =12 </a:t>
                </a:r>
                <a:endParaRPr lang="en-US" sz="36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520702" y="3729335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752600" y="3653135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4111502" y="3653135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rgbClr val="7030A0"/>
                  </a:solidFill>
                  <a:latin typeface="Vijaya" pitchFamily="34" charset="0"/>
                  <a:cs typeface="Vijaya" pitchFamily="34" charset="0"/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2130302" y="3729335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b="1" dirty="0">
                <a:solidFill>
                  <a:srgbClr val="7030A0"/>
                </a:solidFill>
                <a:latin typeface="Vijaya" pitchFamily="34" charset="0"/>
                <a:cs typeface="Vijaya" pitchFamily="34" charset="0"/>
              </a:endParaRPr>
            </a:p>
          </p:txBody>
        </p:sp>
      </p:grpSp>
      <p:cxnSp>
        <p:nvCxnSpPr>
          <p:cNvPr id="72" name="Straight Connector 71"/>
          <p:cNvCxnSpPr/>
          <p:nvPr/>
        </p:nvCxnSpPr>
        <p:spPr>
          <a:xfrm rot="5400000">
            <a:off x="3733800" y="4343401"/>
            <a:ext cx="1219201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509624" y="3544669"/>
            <a:ext cx="1537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Vijaya" pitchFamily="34" charset="0"/>
                <a:cs typeface="Vijaya" pitchFamily="34" charset="0"/>
              </a:rPr>
              <a:t>x + 5 = 0</a:t>
            </a:r>
            <a:endParaRPr lang="en-US" sz="3600" b="1" dirty="0">
              <a:solidFill>
                <a:srgbClr val="7030A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495800" y="4001869"/>
            <a:ext cx="1077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Vijaya" pitchFamily="34" charset="0"/>
                <a:cs typeface="Vijaya" pitchFamily="34" charset="0"/>
              </a:rPr>
              <a:t>x = -5</a:t>
            </a:r>
            <a:endParaRPr lang="en-US" sz="3600" b="1" dirty="0">
              <a:solidFill>
                <a:srgbClr val="7030A0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85800" y="5181600"/>
            <a:ext cx="670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b="1" dirty="0" smtClean="0"/>
              <a:t>त्रिभुज की भुजा कभी ऋणात्मक नहीं होती, इसलिए </a:t>
            </a:r>
            <a:r>
              <a:rPr lang="en-US" sz="2800" b="1" dirty="0" smtClean="0">
                <a:latin typeface="Vijaya" pitchFamily="34" charset="0"/>
                <a:cs typeface="Vijaya" pitchFamily="34" charset="0"/>
              </a:rPr>
              <a:t>x =12</a:t>
            </a:r>
            <a:r>
              <a:rPr lang="en-US" b="1" dirty="0" smtClean="0">
                <a:latin typeface="Vijaya" pitchFamily="34" charset="0"/>
                <a:cs typeface="Vijaya" pitchFamily="34" charset="0"/>
              </a:rPr>
              <a:t> </a:t>
            </a:r>
            <a:r>
              <a:rPr lang="hi-IN" b="1" dirty="0" smtClean="0"/>
              <a:t>लेने पर </a:t>
            </a:r>
            <a:endParaRPr lang="en-US" b="1" dirty="0"/>
          </a:p>
        </p:txBody>
      </p:sp>
      <p:sp>
        <p:nvSpPr>
          <p:cNvPr id="75" name="Rectangle 74"/>
          <p:cNvSpPr/>
          <p:nvPr/>
        </p:nvSpPr>
        <p:spPr>
          <a:xfrm>
            <a:off x="762000" y="5638800"/>
            <a:ext cx="2802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dirty="0" smtClean="0"/>
              <a:t>त्रिभुज का आधार</a:t>
            </a:r>
            <a:r>
              <a:rPr lang="en-US" dirty="0" smtClean="0"/>
              <a:t> = 12 cm. </a:t>
            </a:r>
            <a:r>
              <a:rPr lang="hi-IN" dirty="0" smtClean="0"/>
              <a:t> 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762000" y="6019800"/>
            <a:ext cx="3214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dirty="0" smtClean="0"/>
              <a:t>त्रिभुज की ऊँचाई</a:t>
            </a:r>
            <a:r>
              <a:rPr lang="en-US" dirty="0" smtClean="0"/>
              <a:t> = 12-7 = 5  cm</a:t>
            </a:r>
            <a:r>
              <a:rPr lang="hi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65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76" grpId="0"/>
      <p:bldP spid="77" grpId="0"/>
      <p:bldP spid="74" grpId="0"/>
      <p:bldP spid="75" grpId="0"/>
      <p:bldP spid="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52400"/>
            <a:ext cx="60293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600" y="781050"/>
            <a:ext cx="8686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381000" y="1295400"/>
            <a:ext cx="8458200" cy="533400"/>
            <a:chOff x="304800" y="1295400"/>
            <a:chExt cx="8953500" cy="53340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04800" y="1295400"/>
              <a:ext cx="160972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05000" y="1323975"/>
              <a:ext cx="7353300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828800"/>
            <a:ext cx="3533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9600" y="2362200"/>
            <a:ext cx="5133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Group 14"/>
          <p:cNvGrpSpPr/>
          <p:nvPr/>
        </p:nvGrpSpPr>
        <p:grpSpPr>
          <a:xfrm>
            <a:off x="838200" y="2895600"/>
            <a:ext cx="3048000" cy="457200"/>
            <a:chOff x="838200" y="2895600"/>
            <a:chExt cx="3048000" cy="457200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838200" y="2895600"/>
              <a:ext cx="12954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133600" y="2895600"/>
              <a:ext cx="175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4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19550" y="2971800"/>
            <a:ext cx="247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91025" y="2990850"/>
            <a:ext cx="6381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3429000"/>
            <a:ext cx="411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4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0150" y="3505200"/>
            <a:ext cx="247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10200" y="3581400"/>
            <a:ext cx="6953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81400" y="3962400"/>
            <a:ext cx="1228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4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4038600"/>
            <a:ext cx="247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9725" y="3962400"/>
            <a:ext cx="18954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6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391025"/>
            <a:ext cx="1143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6000" y="4495800"/>
            <a:ext cx="3143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8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5029200"/>
            <a:ext cx="1504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67200" y="5029200"/>
            <a:ext cx="1143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76600" y="5562600"/>
            <a:ext cx="15621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2258031" y="5943600"/>
            <a:ext cx="2694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Vijaya" pitchFamily="34" charset="0"/>
                <a:cs typeface="Vijaya" pitchFamily="34" charset="0"/>
              </a:rPr>
              <a:t>(x  + 3)(x – 3) = 0 </a:t>
            </a:r>
            <a:endParaRPr lang="en-US" sz="3200" b="1" dirty="0">
              <a:solidFill>
                <a:srgbClr val="C00000"/>
              </a:solidFill>
              <a:latin typeface="Vijaya" pitchFamily="34" charset="0"/>
              <a:cs typeface="Vijay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5486400" y="4571999"/>
            <a:ext cx="3348071" cy="33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2">
            <a:lum bright="-3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4953000"/>
            <a:ext cx="3255922" cy="39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5562600" y="5334000"/>
            <a:ext cx="2941080" cy="36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4">
            <a:lum bright="-3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5704367"/>
            <a:ext cx="990599" cy="39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Flowchart: Document 32"/>
          <p:cNvSpPr/>
          <p:nvPr/>
        </p:nvSpPr>
        <p:spPr>
          <a:xfrm>
            <a:off x="5410200" y="4419600"/>
            <a:ext cx="3429000" cy="1828800"/>
          </a:xfrm>
          <a:prstGeom prst="flowChartDocument">
            <a:avLst/>
          </a:prstGeom>
          <a:solidFill>
            <a:schemeClr val="accent6">
              <a:lumMod val="40000"/>
              <a:lumOff val="60000"/>
              <a:alpha val="1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1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23925" y="381000"/>
            <a:ext cx="29622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62400" y="381000"/>
            <a:ext cx="28860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58000" y="438150"/>
            <a:ext cx="504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4400" y="990600"/>
            <a:ext cx="59912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38200" y="1524000"/>
            <a:ext cx="14668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362200" y="1524000"/>
            <a:ext cx="43815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990600" y="2133600"/>
            <a:ext cx="907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जैसे 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33600" y="2133600"/>
            <a:ext cx="1990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2676525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4267200" y="2209800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 0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80425" y="2590800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 0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0" y="3657600"/>
            <a:ext cx="7696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800" b="1" dirty="0" smtClean="0">
                <a:solidFill>
                  <a:srgbClr val="C00000"/>
                </a:solidFill>
              </a:rPr>
              <a:t>तो हमने जाना कि जब किसी समीकरण में चर संख्या</a:t>
            </a:r>
            <a:r>
              <a:rPr lang="en-US" sz="2800" b="1" dirty="0" smtClean="0">
                <a:solidFill>
                  <a:srgbClr val="C00000"/>
                </a:solidFill>
              </a:rPr>
              <a:t> (x. y, z,……...)</a:t>
            </a:r>
            <a:r>
              <a:rPr lang="hi-IN" sz="2800" b="1" dirty="0" smtClean="0">
                <a:solidFill>
                  <a:srgbClr val="C00000"/>
                </a:solidFill>
              </a:rPr>
              <a:t> की अधिकतम घात </a:t>
            </a:r>
            <a:r>
              <a:rPr lang="en-US" sz="2800" b="1" dirty="0" smtClean="0">
                <a:solidFill>
                  <a:srgbClr val="C00000"/>
                </a:solidFill>
              </a:rPr>
              <a:t>2 </a:t>
            </a:r>
            <a:r>
              <a:rPr lang="hi-IN" sz="2800" b="1" dirty="0" smtClean="0">
                <a:solidFill>
                  <a:srgbClr val="C00000"/>
                </a:solidFill>
              </a:rPr>
              <a:t>हो, और समीकरण जीरो के बराबर हो तो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hi-IN" sz="2800" b="1" dirty="0" smtClean="0">
                <a:solidFill>
                  <a:srgbClr val="C00000"/>
                </a:solidFill>
              </a:rPr>
              <a:t>वह समीकरण द्विघात समीकरण कहलाती है </a:t>
            </a:r>
            <a:r>
              <a:rPr lang="en-US" sz="2800" b="1" dirty="0" smtClean="0">
                <a:solidFill>
                  <a:srgbClr val="C00000"/>
                </a:solidFill>
              </a:rPr>
              <a:t>|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69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228600"/>
            <a:ext cx="690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81400" y="838200"/>
            <a:ext cx="1819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524000"/>
            <a:ext cx="49053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91200" y="1552575"/>
            <a:ext cx="2590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404937" y="2066925"/>
            <a:ext cx="4695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lum bright="-10000"/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819400"/>
            <a:ext cx="54864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4400" y="3505200"/>
            <a:ext cx="68294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3962400"/>
            <a:ext cx="34956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19600" y="4010025"/>
            <a:ext cx="3810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4572000"/>
            <a:ext cx="71342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5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5105400"/>
            <a:ext cx="76009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0198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304800"/>
            <a:ext cx="243458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1524000" y="838200"/>
            <a:ext cx="3967753" cy="660975"/>
            <a:chOff x="1524000" y="838200"/>
            <a:chExt cx="3967753" cy="660975"/>
          </a:xfrm>
        </p:grpSpPr>
        <p:sp>
          <p:nvSpPr>
            <p:cNvPr id="4" name="TextBox 3"/>
            <p:cNvSpPr txBox="1"/>
            <p:nvPr/>
          </p:nvSpPr>
          <p:spPr>
            <a:xfrm>
              <a:off x="1524000" y="914400"/>
              <a:ext cx="39677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Vijaya" pitchFamily="34" charset="0"/>
                  <a:cs typeface="Vijaya" pitchFamily="34" charset="0"/>
                </a:rPr>
                <a:t>(x) + 2(x)(   ) + (2) – (2) - 5 </a:t>
              </a:r>
              <a:endParaRPr lang="en-US" sz="3200" b="1" dirty="0">
                <a:latin typeface="Vijaya" pitchFamily="34" charset="0"/>
                <a:cs typeface="Vijay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08114" y="8498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89314" y="838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5114" y="8498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en-US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71800" y="914400"/>
            <a:ext cx="349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Vijaya" pitchFamily="34" charset="0"/>
                <a:cs typeface="Vijaya" pitchFamily="34" charset="0"/>
              </a:rPr>
              <a:t>2</a:t>
            </a:r>
            <a:endParaRPr lang="en-US" sz="3200" dirty="0">
              <a:latin typeface="Vijaya" pitchFamily="34" charset="0"/>
              <a:cs typeface="Vijaya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24000" y="1315760"/>
            <a:ext cx="2603598" cy="741640"/>
            <a:chOff x="1600200" y="1367135"/>
            <a:chExt cx="2603598" cy="741640"/>
          </a:xfrm>
        </p:grpSpPr>
        <p:sp>
          <p:nvSpPr>
            <p:cNvPr id="10" name="TextBox 9"/>
            <p:cNvSpPr txBox="1"/>
            <p:nvPr/>
          </p:nvSpPr>
          <p:spPr>
            <a:xfrm>
              <a:off x="1600200" y="1524000"/>
              <a:ext cx="26035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Vijaya" pitchFamily="34" charset="0"/>
                  <a:cs typeface="Vijaya" pitchFamily="34" charset="0"/>
                </a:rPr>
                <a:t>(x + 2) – 4 – 5 = 0</a:t>
              </a:r>
              <a:endParaRPr lang="en-US" sz="3200" b="1" dirty="0">
                <a:latin typeface="Vijaya" pitchFamily="34" charset="0"/>
                <a:cs typeface="Vijay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79242" y="136713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</a:t>
              </a:r>
              <a:endParaRPr lang="en-US" sz="24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24000" y="1849160"/>
            <a:ext cx="2106667" cy="741640"/>
            <a:chOff x="1600200" y="1367135"/>
            <a:chExt cx="2106667" cy="741640"/>
          </a:xfrm>
        </p:grpSpPr>
        <p:sp>
          <p:nvSpPr>
            <p:cNvPr id="14" name="TextBox 13"/>
            <p:cNvSpPr txBox="1"/>
            <p:nvPr/>
          </p:nvSpPr>
          <p:spPr>
            <a:xfrm>
              <a:off x="1600200" y="1524000"/>
              <a:ext cx="21066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Vijaya" pitchFamily="34" charset="0"/>
                  <a:cs typeface="Vijaya" pitchFamily="34" charset="0"/>
                </a:rPr>
                <a:t>(x + 2) – 9 = 0</a:t>
              </a:r>
              <a:endParaRPr lang="en-US" sz="3200" b="1" dirty="0">
                <a:latin typeface="Vijaya" pitchFamily="34" charset="0"/>
                <a:cs typeface="Vijaya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79242" y="136713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</a:t>
              </a:r>
              <a:endParaRPr lang="en-US" sz="24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24000" y="2458760"/>
            <a:ext cx="1693092" cy="741640"/>
            <a:chOff x="1600200" y="1367135"/>
            <a:chExt cx="1693092" cy="741640"/>
          </a:xfrm>
        </p:grpSpPr>
        <p:sp>
          <p:nvSpPr>
            <p:cNvPr id="17" name="TextBox 16"/>
            <p:cNvSpPr txBox="1"/>
            <p:nvPr/>
          </p:nvSpPr>
          <p:spPr>
            <a:xfrm>
              <a:off x="1600200" y="1524000"/>
              <a:ext cx="16930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Vijaya" pitchFamily="34" charset="0"/>
                  <a:cs typeface="Vijaya" pitchFamily="34" charset="0"/>
                </a:rPr>
                <a:t>(x + 2)  = 9</a:t>
              </a:r>
              <a:endParaRPr lang="en-US" sz="3200" b="1" dirty="0">
                <a:latin typeface="Vijaya" pitchFamily="34" charset="0"/>
                <a:cs typeface="Vijaya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79242" y="136713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</a:t>
              </a:r>
              <a:endParaRPr lang="en-US" sz="24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14464" y="2971800"/>
            <a:ext cx="1838336" cy="741640"/>
            <a:chOff x="1514464" y="2971800"/>
            <a:chExt cx="1838336" cy="741640"/>
          </a:xfrm>
        </p:grpSpPr>
        <p:grpSp>
          <p:nvGrpSpPr>
            <p:cNvPr id="19" name="Group 18"/>
            <p:cNvGrpSpPr/>
            <p:nvPr/>
          </p:nvGrpSpPr>
          <p:grpSpPr>
            <a:xfrm>
              <a:off x="1514464" y="2971800"/>
              <a:ext cx="1693092" cy="741640"/>
              <a:chOff x="1600200" y="1367135"/>
              <a:chExt cx="1693092" cy="741640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600200" y="1524000"/>
                <a:ext cx="16930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atin typeface="Vijaya" pitchFamily="34" charset="0"/>
                    <a:cs typeface="Vijaya" pitchFamily="34" charset="0"/>
                  </a:rPr>
                  <a:t>(x + 2)  = 3</a:t>
                </a:r>
                <a:endParaRPr lang="en-US" sz="3200" b="1" dirty="0">
                  <a:latin typeface="Vijaya" pitchFamily="34" charset="0"/>
                  <a:cs typeface="Vijaya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488778" y="1367135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2</a:t>
                </a:r>
                <a:endParaRPr lang="en-US" sz="2400" b="1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012642" y="29718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</a:t>
              </a:r>
              <a:endParaRPr lang="en-US" sz="24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602859" y="3581400"/>
            <a:ext cx="1826141" cy="722531"/>
            <a:chOff x="1679059" y="3657600"/>
            <a:chExt cx="1826141" cy="722531"/>
          </a:xfrm>
        </p:grpSpPr>
        <p:sp>
          <p:nvSpPr>
            <p:cNvPr id="25" name="TextBox 24"/>
            <p:cNvSpPr txBox="1"/>
            <p:nvPr/>
          </p:nvSpPr>
          <p:spPr>
            <a:xfrm>
              <a:off x="1679059" y="3657600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Vijaya" pitchFamily="34" charset="0"/>
                  <a:cs typeface="Vijaya" pitchFamily="34" charset="0"/>
                </a:rPr>
                <a:t>x + 2 = +3   </a:t>
              </a:r>
              <a:endParaRPr lang="en-US" sz="3200" b="1" dirty="0">
                <a:latin typeface="Vijaya" pitchFamily="34" charset="0"/>
                <a:cs typeface="Vijaya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43200" y="3733800"/>
              <a:ext cx="325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-</a:t>
              </a:r>
              <a:endParaRPr lang="en-US" sz="3600" b="1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1475192" y="4191000"/>
            <a:ext cx="2715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b="1" dirty="0" smtClean="0">
                <a:solidFill>
                  <a:srgbClr val="7030A0"/>
                </a:solidFill>
              </a:rPr>
              <a:t>धनात्मक चिन्ह लेने पर</a:t>
            </a:r>
            <a:r>
              <a:rPr lang="en-US" b="1" dirty="0" smtClean="0">
                <a:solidFill>
                  <a:srgbClr val="7030A0"/>
                </a:solidFill>
              </a:rPr>
              <a:t> :-</a:t>
            </a:r>
            <a:r>
              <a:rPr lang="hi-IN" b="1" dirty="0" smtClean="0">
                <a:solidFill>
                  <a:srgbClr val="7030A0"/>
                </a:solidFill>
              </a:rPr>
              <a:t>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00200" y="4520625"/>
            <a:ext cx="1388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Vijaya" pitchFamily="34" charset="0"/>
                <a:cs typeface="Vijaya" pitchFamily="34" charset="0"/>
              </a:rPr>
              <a:t>x + 2 = 3</a:t>
            </a:r>
            <a:endParaRPr lang="en-US" sz="3200" b="1" dirty="0">
              <a:latin typeface="Vijaya" pitchFamily="34" charset="0"/>
              <a:cs typeface="Vijay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00200" y="4901625"/>
            <a:ext cx="1311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Vijaya" pitchFamily="34" charset="0"/>
                <a:cs typeface="Vijaya" pitchFamily="34" charset="0"/>
              </a:rPr>
              <a:t>x = 3 - 2</a:t>
            </a:r>
            <a:endParaRPr lang="en-US" sz="3200" b="1" dirty="0">
              <a:latin typeface="Vijaya" pitchFamily="34" charset="0"/>
              <a:cs typeface="Vijay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45451" y="5358825"/>
            <a:ext cx="869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Vijaya" pitchFamily="34" charset="0"/>
                <a:cs typeface="Vijaya" pitchFamily="34" charset="0"/>
              </a:rPr>
              <a:t>x = 1</a:t>
            </a:r>
            <a:endParaRPr lang="en-US" sz="3200" b="1" dirty="0">
              <a:latin typeface="Vijaya" pitchFamily="34" charset="0"/>
              <a:cs typeface="Vijaya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38800" y="4114800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b="1" dirty="0" smtClean="0">
                <a:solidFill>
                  <a:srgbClr val="7030A0"/>
                </a:solidFill>
              </a:rPr>
              <a:t>ऋणात्मक चिन्ह लेने पर</a:t>
            </a:r>
            <a:r>
              <a:rPr lang="en-US" b="1" dirty="0" smtClean="0">
                <a:solidFill>
                  <a:srgbClr val="7030A0"/>
                </a:solidFill>
              </a:rPr>
              <a:t> :-</a:t>
            </a:r>
            <a:r>
              <a:rPr lang="hi-IN" b="1" dirty="0" smtClean="0">
                <a:solidFill>
                  <a:srgbClr val="7030A0"/>
                </a:solidFill>
              </a:rPr>
              <a:t> </a:t>
            </a:r>
            <a:endParaRPr lang="en-US" b="1" dirty="0" smtClean="0">
              <a:solidFill>
                <a:srgbClr val="7030A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50478" y="4495800"/>
            <a:ext cx="1499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Vijaya" pitchFamily="34" charset="0"/>
                <a:cs typeface="Vijaya" pitchFamily="34" charset="0"/>
              </a:rPr>
              <a:t>x + 2 = -3</a:t>
            </a:r>
            <a:endParaRPr lang="en-US" sz="3200" b="1" dirty="0">
              <a:latin typeface="Vijaya" pitchFamily="34" charset="0"/>
              <a:cs typeface="Vijay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92272" y="4928175"/>
            <a:ext cx="1505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Vijaya" pitchFamily="34" charset="0"/>
                <a:cs typeface="Vijaya" pitchFamily="34" charset="0"/>
              </a:rPr>
              <a:t>x = -3 - 2 </a:t>
            </a:r>
            <a:endParaRPr lang="en-US" sz="3200" b="1" dirty="0">
              <a:latin typeface="Vijaya" pitchFamily="34" charset="0"/>
              <a:cs typeface="Vijay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67400" y="5385375"/>
            <a:ext cx="1063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Vijaya" pitchFamily="34" charset="0"/>
                <a:cs typeface="Vijaya" pitchFamily="34" charset="0"/>
              </a:rPr>
              <a:t>x = -5 </a:t>
            </a:r>
            <a:endParaRPr lang="en-US" sz="3200" b="1" dirty="0">
              <a:latin typeface="Vijaya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64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76300" y="66675"/>
            <a:ext cx="8115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940098" y="1203853"/>
            <a:ext cx="1413357" cy="161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2311698" y="1127653"/>
            <a:ext cx="1213490" cy="167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3607098" y="1127653"/>
            <a:ext cx="2377010" cy="164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6197898" y="1127653"/>
            <a:ext cx="2412702" cy="169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533400" y="3124200"/>
            <a:ext cx="2234248" cy="230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2819400" y="3124200"/>
            <a:ext cx="3047999" cy="241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5867400" y="3124200"/>
            <a:ext cx="3048000" cy="244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152525" y="838200"/>
            <a:ext cx="3324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>
            <a:lum bright="-3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6325" y="1524000"/>
            <a:ext cx="13906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438400" y="1295400"/>
            <a:ext cx="23717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13">
            <a:lum bright="-3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9325" y="2057400"/>
            <a:ext cx="2171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219325" y="2819400"/>
            <a:ext cx="2743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15">
            <a:lum bright="-3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9325" y="3352800"/>
            <a:ext cx="47910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219325" y="3962400"/>
            <a:ext cx="4438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17">
            <a:lum bright="-3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25" y="457200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286000" y="5105400"/>
            <a:ext cx="19907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 contrast="10000"/>
          </a:blip>
          <a:srcRect/>
          <a:stretch>
            <a:fillRect/>
          </a:stretch>
        </p:blipFill>
        <p:spPr bwMode="auto">
          <a:xfrm>
            <a:off x="1371600" y="5715000"/>
            <a:ext cx="61341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361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838200" y="990600"/>
            <a:ext cx="8001001" cy="49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 descr="g0hwc_cam_animated.gif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1905000"/>
            <a:ext cx="1295400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>
            <a:lum bright="-30000"/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3505200"/>
            <a:ext cx="8001000" cy="61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 descr="g0hwc_cam_animated.gif">
            <a:hlinkClick r:id="rId6" action="ppaction://hlinkfile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8600" y="4648200"/>
            <a:ext cx="1295400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382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76200"/>
            <a:ext cx="7658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lum bright="-4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685800"/>
            <a:ext cx="2571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600450" y="685800"/>
            <a:ext cx="3409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066800" y="1371600"/>
            <a:ext cx="22288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2209800"/>
            <a:ext cx="62198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lum bright="-4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2752725"/>
            <a:ext cx="38100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3886200"/>
            <a:ext cx="38004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762000" y="4953000"/>
            <a:ext cx="6067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143000" y="5410200"/>
            <a:ext cx="34385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lum bright="-30000"/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43450" y="5638800"/>
            <a:ext cx="8953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675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914400" y="38100"/>
            <a:ext cx="7772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828800" y="533400"/>
            <a:ext cx="3371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lum bright="-3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1676400"/>
            <a:ext cx="30384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838200" y="2667000"/>
            <a:ext cx="80010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778835" y="3657600"/>
            <a:ext cx="8212765" cy="13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lum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38200" y="5105400"/>
            <a:ext cx="81534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914400" y="5638800"/>
            <a:ext cx="24955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639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30000"/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76200"/>
            <a:ext cx="8382000" cy="489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838201" y="604911"/>
            <a:ext cx="1600199" cy="38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838200" y="990600"/>
            <a:ext cx="7620000" cy="52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lum bright="-20000"/>
            <a:duotone>
              <a:prstClr val="black"/>
              <a:schemeClr val="accent3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447800"/>
            <a:ext cx="2200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190875" y="1524000"/>
            <a:ext cx="1533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lum bright="-30000"/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2057400"/>
            <a:ext cx="22193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lum bright="-20000"/>
            <a:duotone>
              <a:prstClr val="black"/>
              <a:schemeClr val="accent3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2590800"/>
            <a:ext cx="2600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00200" y="3048000"/>
            <a:ext cx="3067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lum bright="-20000"/>
            <a:duotone>
              <a:prstClr val="black"/>
              <a:schemeClr val="accent3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3590925"/>
            <a:ext cx="25622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981200" y="4038600"/>
            <a:ext cx="2466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lum bright="-20000"/>
            <a:duotone>
              <a:prstClr val="black"/>
              <a:schemeClr val="accent3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4419600"/>
            <a:ext cx="42767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905000" y="4876800"/>
            <a:ext cx="52863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>
            <a:lum bright="-20000"/>
            <a:duotone>
              <a:prstClr val="black"/>
              <a:schemeClr val="accent3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5410200"/>
            <a:ext cx="28479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657600" y="5400675"/>
            <a:ext cx="1809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>
            <a:lum bright="-20000"/>
            <a:duotone>
              <a:prstClr val="black"/>
              <a:schemeClr val="accent3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5410200"/>
            <a:ext cx="13811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17">
            <a:lum bright="-20000"/>
            <a:duotone>
              <a:prstClr val="black"/>
              <a:schemeClr val="accent3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4010025"/>
            <a:ext cx="305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8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143000" y="4467225"/>
            <a:ext cx="55530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143000" y="4924425"/>
            <a:ext cx="4838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0">
            <a:lum bright="-20000"/>
            <a:duotone>
              <a:prstClr val="black"/>
              <a:schemeClr val="accent3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5381625"/>
            <a:ext cx="7562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19200" y="5838825"/>
            <a:ext cx="49720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825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7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4445 " pathEditMode="relative" ptsTypes="AA">
                                      <p:cBhvr>
                                        <p:cTn id="9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4445 " pathEditMode="relative" ptsTypes="AA">
                                      <p:cBhvr>
                                        <p:cTn id="95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4445 " pathEditMode="relative" ptsTypes="AA">
                                      <p:cBhvr>
                                        <p:cTn id="97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4445 " pathEditMode="relative" ptsTypes="AA">
                                      <p:cBhvr>
                                        <p:cTn id="99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4445 " pathEditMode="relative" ptsTypes="AA">
                                      <p:cBhvr>
                                        <p:cTn id="101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4445 " pathEditMode="relative" ptsTypes="AA">
                                      <p:cBhvr>
                                        <p:cTn id="103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4445 " pathEditMode="relative" ptsTypes="AA">
                                      <p:cBhvr>
                                        <p:cTn id="105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4445 " pathEditMode="relative" ptsTypes="AA">
                                      <p:cBhvr>
                                        <p:cTn id="107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4445 " pathEditMode="relative" ptsTypes="AA">
                                      <p:cBhvr>
                                        <p:cTn id="109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46220" y="112535"/>
            <a:ext cx="8397780" cy="45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46220" y="569735"/>
            <a:ext cx="3200400" cy="49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762000" y="1143000"/>
            <a:ext cx="27432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g0hwc_cam_animated.gif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1400" y="914400"/>
            <a:ext cx="762000" cy="762000"/>
          </a:xfrm>
          <a:prstGeom prst="rect">
            <a:avLst/>
          </a:prstGeom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lum bright="-30000"/>
            <a:duotone>
              <a:prstClr val="black"/>
              <a:schemeClr val="accent3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9050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 descr="g0hwc_cam_animated.gif">
            <a:hlinkClick r:id="rId8" action="ppaction://hlinkfil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1400" y="1676400"/>
            <a:ext cx="762000" cy="762000"/>
          </a:xfrm>
          <a:prstGeom prst="rect">
            <a:avLst/>
          </a:prstGeom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838200" y="2514600"/>
            <a:ext cx="3209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 descr="g0hwc_cam_animated.gif">
            <a:hlinkClick r:id="rId10" action="ppaction://hlinkfil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2400" y="2362200"/>
            <a:ext cx="762000" cy="762000"/>
          </a:xfrm>
          <a:prstGeom prst="rect">
            <a:avLst/>
          </a:prstGeom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257550"/>
            <a:ext cx="49149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lum bright="-30000"/>
            <a:duotone>
              <a:prstClr val="black"/>
              <a:schemeClr val="accent3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3962400"/>
            <a:ext cx="274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8" descr="g0hwc_cam_animated.gif">
            <a:hlinkClick r:id="rId13" action="ppaction://hlinkfil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200" y="3886200"/>
            <a:ext cx="762000" cy="762000"/>
          </a:xfrm>
          <a:prstGeom prst="rect">
            <a:avLst/>
          </a:prstGeom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914400" y="4800600"/>
            <a:ext cx="33528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0" descr="g0hwc_cam_animated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800" y="49530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9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39984" y="1371601"/>
            <a:ext cx="7920336" cy="45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63784" y="1905001"/>
            <a:ext cx="8027816" cy="38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63784" y="2362201"/>
            <a:ext cx="1430290" cy="41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87784" y="2406022"/>
            <a:ext cx="2505075" cy="41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g0hwc_cam_animated.gif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29718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3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40000"/>
          </a:blip>
          <a:srcRect/>
          <a:stretch>
            <a:fillRect/>
          </a:stretch>
        </p:blipFill>
        <p:spPr bwMode="auto">
          <a:xfrm>
            <a:off x="3276600" y="762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4400" y="847724"/>
            <a:ext cx="7834866" cy="53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71600" y="1304925"/>
            <a:ext cx="3239608" cy="54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0" y="1333943"/>
            <a:ext cx="1714500" cy="41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143000" y="2209800"/>
            <a:ext cx="24574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lum bright="-30000"/>
            <a:duotone>
              <a:prstClr val="black"/>
              <a:schemeClr val="accent3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048000"/>
            <a:ext cx="23431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g0hwc_cam_animated.gif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7600" y="2133600"/>
            <a:ext cx="685800" cy="685800"/>
          </a:xfrm>
          <a:prstGeom prst="rect">
            <a:avLst/>
          </a:prstGeom>
        </p:spPr>
      </p:pic>
      <p:pic>
        <p:nvPicPr>
          <p:cNvPr id="10" name="Picture 9" descr="g0hwc_cam_animated.gif">
            <a:hlinkClick r:id="rId10" action="ppaction://hlinkfile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2971800"/>
            <a:ext cx="685800" cy="685800"/>
          </a:xfrm>
          <a:prstGeom prst="rect">
            <a:avLst/>
          </a:prstGeom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219200" y="3886200"/>
            <a:ext cx="3295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g0hwc_cam_animated.gif">
            <a:hlinkClick r:id="rId12" action="ppaction://hlinkfile"/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800" y="3810000"/>
            <a:ext cx="533400" cy="533400"/>
          </a:xfrm>
          <a:prstGeom prst="rect">
            <a:avLst/>
          </a:prstGeom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4">
            <a:lum bright="-30000"/>
            <a:duotone>
              <a:prstClr val="black"/>
              <a:schemeClr val="accent3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4648200"/>
            <a:ext cx="23145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 descr="g0hwc_cam_animated.gif">
            <a:hlinkClick r:id="rId15" action="ppaction://hlinkfile"/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200" y="4572000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4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4648200" y="609600"/>
            <a:ext cx="3822061" cy="702766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For Teachers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371600" y="1066800"/>
            <a:ext cx="3429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द्विघात समीकरण की समझ </a:t>
            </a:r>
          </a:p>
          <a:p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hi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मानक रूप </a:t>
            </a:r>
          </a:p>
          <a:p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hi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गुणनखंड द्वारा हल </a:t>
            </a:r>
          </a:p>
          <a:p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hi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प्रश्नावली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4.1</a:t>
            </a:r>
            <a:r>
              <a:rPr lang="hi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hi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प्रश्नावली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4.2</a:t>
            </a:r>
          </a:p>
          <a:p>
            <a:r>
              <a:rPr lang="hi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0" y="1524000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i-IN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hi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पूर्ण वर्ग बनाकर हल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hi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r>
              <a:rPr lang="hi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प्रश्नावली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4.3</a:t>
            </a:r>
          </a:p>
          <a:p>
            <a:endParaRPr lang="hi-IN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hi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मूलों की प्रकृति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hi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r>
              <a:rPr lang="hi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प्रश्नावली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4.4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3311525" y="5486400"/>
            <a:ext cx="1156407" cy="613470"/>
          </a:xfrm>
          <a:prstGeom prst="doubleWav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Sources</a:t>
            </a:r>
            <a:endParaRPr lang="en-US" sz="2400" dirty="0"/>
          </a:p>
        </p:txBody>
      </p:sp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7772400" y="5181600"/>
            <a:ext cx="1143000" cy="94183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 descr="arrowkk2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358551">
            <a:off x="627704" y="932504"/>
            <a:ext cx="803887" cy="803887"/>
          </a:xfrm>
          <a:prstGeom prst="rect">
            <a:avLst/>
          </a:prstGeom>
        </p:spPr>
      </p:pic>
      <p:pic>
        <p:nvPicPr>
          <p:cNvPr id="9" name="Picture 8" descr="arrowkk2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358551">
            <a:off x="627705" y="2227904"/>
            <a:ext cx="803887" cy="803887"/>
          </a:xfrm>
          <a:prstGeom prst="rect">
            <a:avLst/>
          </a:prstGeom>
        </p:spPr>
      </p:pic>
      <p:pic>
        <p:nvPicPr>
          <p:cNvPr id="10" name="Picture 9" descr="arrowkk2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358551">
            <a:off x="627704" y="3066104"/>
            <a:ext cx="803887" cy="803887"/>
          </a:xfrm>
          <a:prstGeom prst="rect">
            <a:avLst/>
          </a:prstGeom>
        </p:spPr>
      </p:pic>
      <p:pic>
        <p:nvPicPr>
          <p:cNvPr id="11" name="Picture 10" descr="arrowkk2.gi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358551">
            <a:off x="625809" y="3902409"/>
            <a:ext cx="803887" cy="803887"/>
          </a:xfrm>
          <a:prstGeom prst="rect">
            <a:avLst/>
          </a:prstGeom>
        </p:spPr>
      </p:pic>
      <p:pic>
        <p:nvPicPr>
          <p:cNvPr id="12" name="Picture 11" descr="arrowkk2.gif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358551">
            <a:off x="625809" y="4816809"/>
            <a:ext cx="803887" cy="803887"/>
          </a:xfrm>
          <a:prstGeom prst="rect">
            <a:avLst/>
          </a:prstGeom>
        </p:spPr>
      </p:pic>
      <p:pic>
        <p:nvPicPr>
          <p:cNvPr id="13" name="Picture 12" descr="arrowkk2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358551">
            <a:off x="4513904" y="1845009"/>
            <a:ext cx="803887" cy="803887"/>
          </a:xfrm>
          <a:prstGeom prst="rect">
            <a:avLst/>
          </a:prstGeom>
        </p:spPr>
      </p:pic>
      <p:pic>
        <p:nvPicPr>
          <p:cNvPr id="14" name="Picture 13" descr="arrowkk2.gif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358551">
            <a:off x="4588209" y="2683209"/>
            <a:ext cx="803887" cy="803887"/>
          </a:xfrm>
          <a:prstGeom prst="rect">
            <a:avLst/>
          </a:prstGeom>
        </p:spPr>
      </p:pic>
      <p:pic>
        <p:nvPicPr>
          <p:cNvPr id="15" name="Picture 14" descr="arrowkk2.gif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358551">
            <a:off x="4664409" y="3523304"/>
            <a:ext cx="803887" cy="803887"/>
          </a:xfrm>
          <a:prstGeom prst="rect">
            <a:avLst/>
          </a:prstGeom>
        </p:spPr>
      </p:pic>
      <p:pic>
        <p:nvPicPr>
          <p:cNvPr id="16" name="Picture 15" descr="arrowkk2.gif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358551">
            <a:off x="4666304" y="4359609"/>
            <a:ext cx="803887" cy="80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4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85750"/>
            <a:ext cx="45148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lum bright="-30000"/>
            <a:duotone>
              <a:prstClr val="black"/>
              <a:schemeClr val="accent3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066800"/>
            <a:ext cx="25431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g0hwc_cam_animated.gif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00" y="1066800"/>
            <a:ext cx="685800" cy="685800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371600" y="2057400"/>
            <a:ext cx="40862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g0hwc_cam_animated.gif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800" y="2133600"/>
            <a:ext cx="762000" cy="762000"/>
          </a:xfrm>
          <a:prstGeom prst="rect">
            <a:avLst/>
          </a:prstGeom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4400" y="3276600"/>
            <a:ext cx="8001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g0hwc_cam_animated.gif">
            <a:hlinkClick r:id="rId10" action="ppaction://hlinkfile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7600" y="45720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4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3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4400" y="228600"/>
            <a:ext cx="7696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685800"/>
            <a:ext cx="2371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29000" y="762000"/>
            <a:ext cx="54578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1171575"/>
            <a:ext cx="46577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38800" y="1171575"/>
            <a:ext cx="27908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1676400"/>
            <a:ext cx="6324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g0hwc_cam_animated.gif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0" y="2209800"/>
            <a:ext cx="1371600" cy="1371600"/>
          </a:xfrm>
          <a:prstGeom prst="rect">
            <a:avLst/>
          </a:prstGeom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" y="3581400"/>
            <a:ext cx="85153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33425" y="4019550"/>
            <a:ext cx="1628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4038600"/>
            <a:ext cx="59245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" y="4495800"/>
            <a:ext cx="14954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 descr="g0hwc_cam_animated.gif">
            <a:hlinkClick r:id="rId14" action="ppaction://hlinkfil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0" y="4724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0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228600"/>
            <a:ext cx="7658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4400" y="685800"/>
            <a:ext cx="24765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09950" y="685800"/>
            <a:ext cx="2381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g0hwc_cam_animated.gif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0" y="137160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2438400"/>
            <a:ext cx="6810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2838450"/>
            <a:ext cx="32670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2847975"/>
            <a:ext cx="39433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3352800"/>
            <a:ext cx="555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g0hwc_cam_animated.gif">
            <a:hlinkClick r:id="rId11" action="ppaction://hlinkfile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0" y="4114800"/>
            <a:ext cx="11430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806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76600" y="-28575"/>
            <a:ext cx="23241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10000" contrast="40000"/>
          </a:blip>
          <a:srcRect/>
          <a:stretch>
            <a:fillRect/>
          </a:stretch>
        </p:blipFill>
        <p:spPr bwMode="auto">
          <a:xfrm>
            <a:off x="838200" y="762000"/>
            <a:ext cx="67913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lum bright="-10000" contrast="40000"/>
            <a:duotone>
              <a:prstClr val="black"/>
              <a:schemeClr val="accent1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1295400"/>
            <a:ext cx="30099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10000" contrast="40000"/>
          </a:blip>
          <a:srcRect/>
          <a:stretch>
            <a:fillRect/>
          </a:stretch>
        </p:blipFill>
        <p:spPr bwMode="auto">
          <a:xfrm>
            <a:off x="762000" y="2286000"/>
            <a:ext cx="20478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lum bright="-10000" contrast="40000"/>
            <a:duotone>
              <a:prstClr val="black"/>
              <a:schemeClr val="accent1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2286000"/>
            <a:ext cx="62865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10000" contrast="40000"/>
          </a:blip>
          <a:srcRect/>
          <a:stretch>
            <a:fillRect/>
          </a:stretch>
        </p:blipFill>
        <p:spPr bwMode="auto">
          <a:xfrm>
            <a:off x="914400" y="2895600"/>
            <a:ext cx="25241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lum bright="-10000" contrast="40000"/>
            <a:duotone>
              <a:prstClr val="black"/>
              <a:schemeClr val="accent1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2971800"/>
            <a:ext cx="4876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>
            <a:lum bright="-10000" contrast="40000"/>
            <a:duotone>
              <a:prstClr val="black"/>
              <a:schemeClr val="accent1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4114800"/>
            <a:ext cx="46672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10000" contrast="40000"/>
          </a:blip>
          <a:srcRect/>
          <a:stretch>
            <a:fillRect/>
          </a:stretch>
        </p:blipFill>
        <p:spPr bwMode="auto">
          <a:xfrm>
            <a:off x="990600" y="4800600"/>
            <a:ext cx="38385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1">
            <a:lum bright="-10000" contrast="40000"/>
            <a:duotone>
              <a:prstClr val="black"/>
              <a:schemeClr val="accent1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5562600"/>
            <a:ext cx="69532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10000" contrast="40000"/>
          </a:blip>
          <a:srcRect/>
          <a:stretch>
            <a:fillRect/>
          </a:stretch>
        </p:blipFill>
        <p:spPr bwMode="auto">
          <a:xfrm>
            <a:off x="1447800" y="4648200"/>
            <a:ext cx="614142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10000" contrast="40000"/>
          </a:blip>
          <a:srcRect/>
          <a:stretch>
            <a:fillRect/>
          </a:stretch>
        </p:blipFill>
        <p:spPr bwMode="auto">
          <a:xfrm>
            <a:off x="1451463" y="4944939"/>
            <a:ext cx="2554900" cy="4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10000" contrast="40000"/>
          </a:blip>
          <a:srcRect/>
          <a:stretch>
            <a:fillRect/>
          </a:stretch>
        </p:blipFill>
        <p:spPr bwMode="auto">
          <a:xfrm>
            <a:off x="4190266" y="5015278"/>
            <a:ext cx="2667734" cy="39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  <a:lum bright="-20000"/>
          </a:blip>
          <a:srcRect/>
          <a:stretch>
            <a:fillRect/>
          </a:stretch>
        </p:blipFill>
        <p:spPr bwMode="auto">
          <a:xfrm>
            <a:off x="1371600" y="5396278"/>
            <a:ext cx="6181726" cy="39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  <a:lum bright="-20000"/>
          </a:blip>
          <a:srcRect/>
          <a:stretch>
            <a:fillRect/>
          </a:stretch>
        </p:blipFill>
        <p:spPr bwMode="auto">
          <a:xfrm>
            <a:off x="1447800" y="5715000"/>
            <a:ext cx="2514600" cy="44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62000" y="6096000"/>
            <a:ext cx="8153400" cy="38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342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4444 " pathEditMode="relative" ptsTypes="AA">
                                      <p:cBhvr>
                                        <p:cTn id="71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4444 " pathEditMode="relative" ptsTypes="AA">
                                      <p:cBhvr>
                                        <p:cTn id="73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4444 " pathEditMode="relative" ptsTypes="AA">
                                      <p:cBhvr>
                                        <p:cTn id="75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4444 " pathEditMode="relative" ptsTypes="AA">
                                      <p:cBhvr>
                                        <p:cTn id="77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4444 " pathEditMode="relative" ptsTypes="AA">
                                      <p:cBhvr>
                                        <p:cTn id="79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4444 " pathEditMode="relative" ptsTypes="AA">
                                      <p:cBhvr>
                                        <p:cTn id="81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57200"/>
            <a:ext cx="81724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5800" y="914400"/>
            <a:ext cx="14001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00200" y="1600200"/>
            <a:ext cx="54959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838200" y="2514600"/>
            <a:ext cx="77533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838200" y="3581400"/>
            <a:ext cx="793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838200" y="4657725"/>
            <a:ext cx="7781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8439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" y="152400"/>
            <a:ext cx="7991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609600"/>
            <a:ext cx="11906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57400" y="695325"/>
            <a:ext cx="3714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g0hwc_cam_animated.gif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3600" y="609600"/>
            <a:ext cx="7620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30000"/>
          </a:blip>
          <a:srcRect/>
          <a:stretch>
            <a:fillRect/>
          </a:stretch>
        </p:blipFill>
        <p:spPr bwMode="auto">
          <a:xfrm>
            <a:off x="3124200" y="1143000"/>
            <a:ext cx="22383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8288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9200" y="2286000"/>
            <a:ext cx="3714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2362200"/>
            <a:ext cx="15906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9200" y="3048000"/>
            <a:ext cx="24669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 descr="g0hwc_cam_animated.gif">
            <a:hlinkClick r:id="rId12" action="ppaction://hlinkfile"/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2400" y="2895600"/>
            <a:ext cx="7620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3733800"/>
            <a:ext cx="6953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5375" y="4267200"/>
            <a:ext cx="32480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19200" y="4886325"/>
            <a:ext cx="24003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6" descr="g0hwc_cam_animated.gif">
            <a:hlinkClick r:id="rId17" action="ppaction://hlinkfile"/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4724400"/>
            <a:ext cx="7620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18">
            <a:lum bright="-20000"/>
            <a:duotone>
              <a:prstClr val="black"/>
              <a:schemeClr val="accent3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5486400"/>
            <a:ext cx="26098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8" descr="g0hwc_cam_animated.gif">
            <a:hlinkClick r:id="rId19" action="ppaction://hlinkfile"/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200" y="5410200"/>
            <a:ext cx="6858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434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304800"/>
            <a:ext cx="66770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762000"/>
            <a:ext cx="33909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29125" y="762000"/>
            <a:ext cx="33432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219200"/>
            <a:ext cx="47720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g0hwc_cam_animated.gif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2133600"/>
            <a:ext cx="213360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4162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" name="Picture 2" descr="thank-you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676400"/>
            <a:ext cx="492881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DFED4-DF9D-4724-B585-2EADC1C98BA4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304800"/>
            <a:ext cx="8001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INSTRUCTIONS FOR TEACHERS</a:t>
            </a:r>
          </a:p>
          <a:p>
            <a:pPr algn="ctr"/>
            <a:endParaRPr lang="en-US" sz="28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Whenever you see a hand instead of an arrow while moving the mouse, you need to click on it, it could be a link to any important video, image, sound etc.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 home page symbol is given at the extreme right hand corner of each slide . Clicking the home icon would lead you to Home page from where you can access and show any specific slide/topic of the lesson.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 book link has been given on each slide  next to the home icon. On clicking it, NCERT book will open.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The hyperlink to the videos have been given to a specific images of camera/ television/cameraman etc. next to the book icon on slides as per the requirement.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In case the hyperlink is not working,  you can show important videos form the raw material folder titled as videos.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During slideshow, Press F1 for help</a:t>
            </a:r>
            <a:r>
              <a:rPr lang="en-US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0593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DFED4-DF9D-4724-B585-2EADC1C98BA4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" name="TextBox 7"/>
          <p:cNvSpPr txBox="1"/>
          <p:nvPr/>
        </p:nvSpPr>
        <p:spPr>
          <a:xfrm>
            <a:off x="685800" y="685800"/>
            <a:ext cx="8077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REFERENCES</a:t>
            </a:r>
          </a:p>
          <a:p>
            <a:pPr algn="just"/>
            <a:endParaRPr lang="en-US" sz="2000" b="1" dirty="0" smtClean="0">
              <a:latin typeface="Comic Sans MS" pitchFamily="66" charset="0"/>
            </a:endParaRPr>
          </a:p>
          <a:p>
            <a:pPr algn="just"/>
            <a:endParaRPr lang="en-US" sz="2000" b="1" dirty="0" smtClean="0">
              <a:latin typeface="Comic Sans MS" pitchFamily="66" charset="0"/>
            </a:endParaRPr>
          </a:p>
          <a:p>
            <a:pPr algn="just"/>
            <a:r>
              <a:rPr lang="en-US" sz="2000" b="1" dirty="0" smtClean="0">
                <a:latin typeface="Comic Sans MS" pitchFamily="66" charset="0"/>
                <a:hlinkClick r:id="rId2"/>
              </a:rPr>
              <a:t>http://www.heatheranimations.com</a:t>
            </a:r>
            <a:endParaRPr lang="en-US" sz="2000" b="1" dirty="0" smtClean="0">
              <a:latin typeface="Comic Sans MS" pitchFamily="66" charset="0"/>
            </a:endParaRPr>
          </a:p>
          <a:p>
            <a:pPr algn="just"/>
            <a:endParaRPr lang="en-US" sz="2000" b="1" dirty="0" smtClean="0">
              <a:latin typeface="Comic Sans MS" pitchFamily="66" charset="0"/>
            </a:endParaRPr>
          </a:p>
          <a:p>
            <a:pPr algn="just"/>
            <a:r>
              <a:rPr lang="en-US" sz="2000" b="1" dirty="0" smtClean="0">
                <a:latin typeface="Comic Sans MS" pitchFamily="66" charset="0"/>
                <a:hlinkClick r:id="rId3"/>
              </a:rPr>
              <a:t>http://www.images.google.co.in</a:t>
            </a:r>
            <a:endParaRPr lang="en-US" sz="2000" b="1" dirty="0" smtClean="0">
              <a:latin typeface="Comic Sans MS" pitchFamily="66" charset="0"/>
            </a:endParaRPr>
          </a:p>
          <a:p>
            <a:pPr algn="just"/>
            <a:endParaRPr lang="en-US" sz="2000" b="1" dirty="0" smtClean="0">
              <a:latin typeface="Comic Sans MS" pitchFamily="66" charset="0"/>
            </a:endParaRPr>
          </a:p>
          <a:p>
            <a:pPr algn="just"/>
            <a:r>
              <a:rPr lang="en-US" sz="2000" b="1" dirty="0" smtClean="0">
                <a:latin typeface="Comic Sans MS" pitchFamily="66" charset="0"/>
                <a:hlinkClick r:id="rId4"/>
              </a:rPr>
              <a:t>http://www.ncert.nic.in</a:t>
            </a:r>
            <a:endParaRPr lang="en-US" sz="2000" b="1" dirty="0" smtClean="0">
              <a:latin typeface="Comic Sans MS" pitchFamily="66" charset="0"/>
            </a:endParaRPr>
          </a:p>
          <a:p>
            <a:pPr algn="just"/>
            <a:endParaRPr lang="en-US" sz="2000" b="1" dirty="0" smtClean="0">
              <a:latin typeface="Comic Sans MS" pitchFamily="66" charset="0"/>
            </a:endParaRPr>
          </a:p>
          <a:p>
            <a:pPr algn="just"/>
            <a:r>
              <a:rPr lang="en-US" sz="2000" b="1" dirty="0" smtClean="0">
                <a:latin typeface="Comic Sans MS" pitchFamily="66" charset="0"/>
                <a:hlinkClick r:id="rId5"/>
              </a:rPr>
              <a:t>www.gurubix.com</a:t>
            </a:r>
            <a:endParaRPr lang="en-US" sz="2000" b="1" dirty="0" smtClean="0">
              <a:latin typeface="Comic Sans MS" pitchFamily="66" charset="0"/>
            </a:endParaRPr>
          </a:p>
          <a:p>
            <a:pPr algn="just"/>
            <a:endParaRPr lang="en-US" sz="2000" b="1" dirty="0" smtClean="0">
              <a:latin typeface="Comic Sans MS" pitchFamily="66" charset="0"/>
            </a:endParaRPr>
          </a:p>
          <a:p>
            <a:pPr algn="just"/>
            <a:r>
              <a:rPr lang="en-US" sz="2000" b="1" dirty="0" smtClean="0">
                <a:latin typeface="Comic Sans MS" pitchFamily="66" charset="0"/>
                <a:hlinkClick r:id="rId6"/>
              </a:rPr>
              <a:t>http://www.youtube.com</a:t>
            </a:r>
            <a:endParaRPr lang="en-US" sz="2000" b="1" dirty="0" smtClean="0">
              <a:latin typeface="Comic Sans MS" pitchFamily="66" charset="0"/>
            </a:endParaRPr>
          </a:p>
          <a:p>
            <a:pPr algn="just"/>
            <a:endParaRPr lang="en-US" sz="2000" b="1" dirty="0" smtClean="0">
              <a:latin typeface="Comic Sans MS" pitchFamily="66" charset="0"/>
            </a:endParaRPr>
          </a:p>
          <a:p>
            <a:pPr algn="just"/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</a:rPr>
              <a:t>NCERT BOOKS</a:t>
            </a:r>
          </a:p>
        </p:txBody>
      </p:sp>
    </p:spTree>
    <p:extLst>
      <p:ext uri="{BB962C8B-B14F-4D97-AF65-F5344CB8AC3E}">
        <p14:creationId xmlns:p14="http://schemas.microsoft.com/office/powerpoint/2010/main" val="392672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304800"/>
            <a:ext cx="34766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" y="1371600"/>
            <a:ext cx="83629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533400" y="1828800"/>
            <a:ext cx="5572125" cy="533400"/>
            <a:chOff x="533400" y="1905000"/>
            <a:chExt cx="5572125" cy="53340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33400" y="1905000"/>
              <a:ext cx="267652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200400" y="1905000"/>
              <a:ext cx="29051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5800" y="2438400"/>
            <a:ext cx="7353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609600" y="3276600"/>
            <a:ext cx="85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537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3" name="Picture 2" descr="pythagoras1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6800" y="457200"/>
            <a:ext cx="3990975" cy="2895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1371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i-IN" sz="2400" dirty="0" smtClean="0"/>
              <a:t>किसी समकोण त्रिभुज में कर्ण पर बना वर्ग शेष दो भुजाओं के वर्गों के योग के बराबर होता है</a:t>
            </a:r>
            <a:r>
              <a:rPr lang="en-US" sz="2400" dirty="0" smtClean="0"/>
              <a:t> |</a:t>
            </a:r>
            <a:r>
              <a:rPr lang="hi-IN" sz="2400" dirty="0" smtClean="0"/>
              <a:t>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7848600" y="1459468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dirty="0" smtClean="0"/>
              <a:t>कर्ण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95132" y="381000"/>
            <a:ext cx="3281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3200" b="1" dirty="0" smtClean="0">
                <a:solidFill>
                  <a:srgbClr val="C00000"/>
                </a:solidFill>
              </a:rPr>
              <a:t>पाइथागोरस प्रमेय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3810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52636" y="18288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924800" y="182880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685800" y="2971800"/>
            <a:ext cx="518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000" b="1" dirty="0" smtClean="0">
                <a:solidFill>
                  <a:schemeClr val="accent3">
                    <a:lumMod val="50000"/>
                  </a:schemeClr>
                </a:solidFill>
              </a:rPr>
              <a:t>माना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PQR </a:t>
            </a:r>
            <a:r>
              <a:rPr lang="hi-IN" sz="2000" b="1" dirty="0" smtClean="0">
                <a:solidFill>
                  <a:schemeClr val="accent3">
                    <a:lumMod val="50000"/>
                  </a:schemeClr>
                </a:solidFill>
              </a:rPr>
              <a:t>एक समकोण त्रिभुज है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hi-IN" sz="2000" b="1" dirty="0" smtClean="0">
                <a:solidFill>
                  <a:schemeClr val="accent3">
                    <a:lumMod val="50000"/>
                  </a:schemeClr>
                </a:solidFill>
              </a:rPr>
              <a:t>जिसमें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Q </a:t>
            </a:r>
            <a:r>
              <a:rPr lang="hi-IN" sz="2000" b="1" dirty="0" smtClean="0">
                <a:solidFill>
                  <a:schemeClr val="accent3">
                    <a:lumMod val="50000"/>
                  </a:schemeClr>
                </a:solidFill>
              </a:rPr>
              <a:t>पर समकोण है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|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3962400"/>
            <a:ext cx="3199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dirty="0" smtClean="0"/>
              <a:t>पाइथागोरस प्रमेय के अनुसार</a:t>
            </a:r>
            <a:r>
              <a:rPr lang="en-US" dirty="0" smtClean="0"/>
              <a:t> :-</a:t>
            </a:r>
            <a:r>
              <a:rPr lang="hi-IN" dirty="0" smtClean="0"/>
              <a:t> 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971800" y="4796135"/>
            <a:ext cx="2985113" cy="694730"/>
            <a:chOff x="990397" y="3348335"/>
            <a:chExt cx="2985113" cy="694730"/>
          </a:xfrm>
        </p:grpSpPr>
        <p:sp>
          <p:nvSpPr>
            <p:cNvPr id="13" name="Rectangle 12"/>
            <p:cNvSpPr/>
            <p:nvPr/>
          </p:nvSpPr>
          <p:spPr>
            <a:xfrm>
              <a:off x="990397" y="3581400"/>
              <a:ext cx="298511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i-IN" sz="2400" dirty="0" smtClean="0"/>
                <a:t>कर्ण = आधार + लंब </a:t>
              </a:r>
              <a:endParaRPr lang="en-US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88439" y="33528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42997" y="334833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22039" y="33528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</a:t>
              </a:r>
              <a:endParaRPr lang="en-US" sz="2400" dirty="0"/>
            </a:p>
          </p:txBody>
        </p:sp>
      </p:grpSp>
      <p:sp>
        <p:nvSpPr>
          <p:cNvPr id="18" name="Left Arrow 17">
            <a:hlinkClick r:id="rId3" action="ppaction://hlinksldjump"/>
          </p:cNvPr>
          <p:cNvSpPr/>
          <p:nvPr/>
        </p:nvSpPr>
        <p:spPr>
          <a:xfrm>
            <a:off x="533400" y="5562600"/>
            <a:ext cx="1143000" cy="762000"/>
          </a:xfrm>
          <a:prstGeom prst="left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12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lum contrast="30000"/>
          </a:blip>
          <a:srcRect/>
          <a:stretch>
            <a:fillRect/>
          </a:stretch>
        </p:blipFill>
        <p:spPr bwMode="auto">
          <a:xfrm>
            <a:off x="762000" y="152400"/>
            <a:ext cx="82010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76300" y="685800"/>
            <a:ext cx="74295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76400" y="1323975"/>
            <a:ext cx="3581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57800" y="1371600"/>
            <a:ext cx="3067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1752600" y="1905000"/>
            <a:ext cx="6172200" cy="504825"/>
            <a:chOff x="1752600" y="1905000"/>
            <a:chExt cx="6172200" cy="504825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752600" y="1981200"/>
              <a:ext cx="38100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562600" y="1981200"/>
              <a:ext cx="685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296025" y="1905000"/>
              <a:ext cx="162877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33550" y="2438400"/>
            <a:ext cx="18478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14400" y="2886075"/>
            <a:ext cx="819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676400" y="2886075"/>
            <a:ext cx="58864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362200" y="3419475"/>
            <a:ext cx="514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838200" y="3952875"/>
            <a:ext cx="76581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 cstate="print">
            <a:lum bright="-2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4333875"/>
            <a:ext cx="9715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838200" y="4629150"/>
            <a:ext cx="7600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772275" y="5143500"/>
            <a:ext cx="16859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7" cstate="print">
            <a:lum bright="-2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5553075"/>
            <a:ext cx="15430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47800" y="3886200"/>
            <a:ext cx="2971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9" cstate="print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3886200"/>
            <a:ext cx="25431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19600" y="4419600"/>
            <a:ext cx="30956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1" cstate="print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91025" y="4876800"/>
            <a:ext cx="27717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33600" y="5334000"/>
            <a:ext cx="41624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3" cstate="print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5867400"/>
            <a:ext cx="4067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991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3333 " pathEditMode="relative" ptsTypes="AA">
                                      <p:cBhvr>
                                        <p:cTn id="84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3333 " pathEditMode="relative" ptsTypes="AA">
                                      <p:cBhvr>
                                        <p:cTn id="8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3333 " pathEditMode="relative" ptsTypes="AA">
                                      <p:cBhvr>
                                        <p:cTn id="88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3333 " pathEditMode="relative" ptsTypes="AA">
                                      <p:cBhvr>
                                        <p:cTn id="9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3333 " pathEditMode="relative" ptsTypes="AA">
                                      <p:cBhvr>
                                        <p:cTn id="92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3333 " pathEditMode="relative" ptsTypes="AA">
                                      <p:cBhvr>
                                        <p:cTn id="94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3333 " pathEditMode="relative" ptsTypes="AA">
                                      <p:cBhvr>
                                        <p:cTn id="96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3333 " pathEditMode="relative" ptsTypes="AA">
                                      <p:cBhvr>
                                        <p:cTn id="98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228600"/>
            <a:ext cx="4067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81200" y="762000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95400" y="1371600"/>
            <a:ext cx="609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390650" y="1828800"/>
            <a:ext cx="25717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153400" y="22860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324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5980906" y="4075906"/>
            <a:ext cx="3581400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8153400" y="2362200"/>
            <a:ext cx="533400" cy="228600"/>
            <a:chOff x="2514600" y="2743201"/>
            <a:chExt cx="533400" cy="228600"/>
          </a:xfrm>
        </p:grpSpPr>
        <p:cxnSp>
          <p:nvCxnSpPr>
            <p:cNvPr id="12" name="Straight Connector 11"/>
            <p:cNvCxnSpPr/>
            <p:nvPr/>
          </p:nvCxnSpPr>
          <p:spPr>
            <a:xfrm rot="5400000">
              <a:off x="2400304" y="2857497"/>
              <a:ext cx="228600" cy="7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14600" y="2971800"/>
              <a:ext cx="533400" cy="1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7848600" y="2297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151076" y="25146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162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8153400" y="2590800"/>
            <a:ext cx="533400" cy="228600"/>
            <a:chOff x="2514600" y="2743201"/>
            <a:chExt cx="533400" cy="228600"/>
          </a:xfrm>
        </p:grpSpPr>
        <p:cxnSp>
          <p:nvCxnSpPr>
            <p:cNvPr id="34" name="Straight Connector 33"/>
            <p:cNvCxnSpPr/>
            <p:nvPr/>
          </p:nvCxnSpPr>
          <p:spPr>
            <a:xfrm rot="5400000">
              <a:off x="2400304" y="2857497"/>
              <a:ext cx="228600" cy="7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514600" y="2971800"/>
              <a:ext cx="533400" cy="1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7851714" y="2514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8229600" y="27548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81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8153400" y="2819400"/>
            <a:ext cx="533400" cy="228600"/>
            <a:chOff x="2514600" y="2743201"/>
            <a:chExt cx="533400" cy="228600"/>
          </a:xfrm>
        </p:grpSpPr>
        <p:cxnSp>
          <p:nvCxnSpPr>
            <p:cNvPr id="40" name="Straight Connector 39"/>
            <p:cNvCxnSpPr/>
            <p:nvPr/>
          </p:nvCxnSpPr>
          <p:spPr>
            <a:xfrm rot="5400000">
              <a:off x="2400304" y="2857497"/>
              <a:ext cx="228600" cy="7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514600" y="2971800"/>
              <a:ext cx="533400" cy="1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7851714" y="2819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8229600" y="2971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8153400" y="3048000"/>
            <a:ext cx="533400" cy="228600"/>
            <a:chOff x="2514600" y="2743201"/>
            <a:chExt cx="533400" cy="228600"/>
          </a:xfrm>
        </p:grpSpPr>
        <p:cxnSp>
          <p:nvCxnSpPr>
            <p:cNvPr id="46" name="Straight Connector 45"/>
            <p:cNvCxnSpPr/>
            <p:nvPr/>
          </p:nvCxnSpPr>
          <p:spPr>
            <a:xfrm rot="5400000">
              <a:off x="2400304" y="2857497"/>
              <a:ext cx="228600" cy="7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514600" y="2971800"/>
              <a:ext cx="533400" cy="1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7848600" y="3048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8305800" y="3200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8153400" y="3276600"/>
            <a:ext cx="533400" cy="228600"/>
            <a:chOff x="2514600" y="2743201"/>
            <a:chExt cx="533400" cy="228600"/>
          </a:xfrm>
        </p:grpSpPr>
        <p:cxnSp>
          <p:nvCxnSpPr>
            <p:cNvPr id="51" name="Straight Connector 50"/>
            <p:cNvCxnSpPr/>
            <p:nvPr/>
          </p:nvCxnSpPr>
          <p:spPr>
            <a:xfrm rot="5400000">
              <a:off x="2400304" y="2857497"/>
              <a:ext cx="228600" cy="7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514600" y="2971800"/>
              <a:ext cx="533400" cy="1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7848600" y="3288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8308914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8153400" y="3505200"/>
            <a:ext cx="533400" cy="228600"/>
            <a:chOff x="2514600" y="2743201"/>
            <a:chExt cx="533400" cy="228600"/>
          </a:xfrm>
        </p:grpSpPr>
        <p:cxnSp>
          <p:nvCxnSpPr>
            <p:cNvPr id="56" name="Straight Connector 55"/>
            <p:cNvCxnSpPr/>
            <p:nvPr/>
          </p:nvCxnSpPr>
          <p:spPr>
            <a:xfrm rot="5400000">
              <a:off x="2400304" y="2857497"/>
              <a:ext cx="228600" cy="7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514600" y="2971800"/>
              <a:ext cx="533400" cy="1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7851714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8305800" y="3657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44" name="Picture 43" descr="g0hwc_cam_animated.gif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39624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2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/>
      <p:bldP spid="29" grpId="0"/>
      <p:bldP spid="37" grpId="0"/>
      <p:bldP spid="38" grpId="0"/>
      <p:bldP spid="42" grpId="0"/>
      <p:bldP spid="43" grpId="0"/>
      <p:bldP spid="48" grpId="0"/>
      <p:bldP spid="49" grpId="0"/>
      <p:bldP spid="53" grpId="0"/>
      <p:bldP spid="54" grpId="0"/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9600" y="228600"/>
            <a:ext cx="8220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76400" y="762000"/>
            <a:ext cx="2990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24400" y="762000"/>
            <a:ext cx="4114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1" y="1219200"/>
            <a:ext cx="5867399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467600" y="1295400"/>
            <a:ext cx="1428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676400"/>
            <a:ext cx="7191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76400" y="2133600"/>
            <a:ext cx="16383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76600" y="2133600"/>
            <a:ext cx="51435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76400" y="2543175"/>
            <a:ext cx="2286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g0hwc_cam_animated.gif">
            <a:hlinkClick r:id="rId11" action="ppaction://hlinkfile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8600" y="32004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5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5800" y="1295400"/>
            <a:ext cx="82105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42950" y="1752600"/>
            <a:ext cx="32289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g0hwc_cam_animated.gif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1950" y="1600200"/>
            <a:ext cx="685800" cy="685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19150" y="2438400"/>
            <a:ext cx="43053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g0hwc_cam_animated.gif">
            <a:hlinkClick r:id="rId7" action="ppaction://hlinkfil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2550" y="2362200"/>
            <a:ext cx="685800" cy="6858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42950" y="3200400"/>
            <a:ext cx="30861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g0hwc_cam_animated.gif">
            <a:hlinkClick r:id="rId9" action="ppaction://hlinkfil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4350" y="3048000"/>
            <a:ext cx="685800" cy="6858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742950" y="3962400"/>
            <a:ext cx="28575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g0hwc_cam_animated.gif">
            <a:hlinkClick r:id="rId11" action="ppaction://hlinkfile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8150" y="38100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1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g0hwc_cam_animated.gif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7200" y="4953000"/>
            <a:ext cx="609600" cy="609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D184-5F71-42FD-9C54-4BC2A42780B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3276600" y="228600"/>
            <a:ext cx="19621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762000" y="771525"/>
            <a:ext cx="60579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19200" y="1333500"/>
            <a:ext cx="2590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g0hwc_cam_animated.gif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200" y="1219200"/>
            <a:ext cx="609600" cy="609600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1905000"/>
            <a:ext cx="29622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g0hwc_cam_animated.gif">
            <a:hlinkClick r:id="rId10" action="ppaction://hlinkfil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00" y="1752600"/>
            <a:ext cx="609600" cy="609600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>
            <a:lum bright="-4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514600"/>
            <a:ext cx="39433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g0hwc_cam_animated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0" y="2438400"/>
            <a:ext cx="609600" cy="609600"/>
          </a:xfrm>
          <a:prstGeom prst="rect">
            <a:avLst/>
          </a:prstGeom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3276600"/>
            <a:ext cx="3362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g0hwc_cam_animated.gif">
            <a:hlinkClick r:id="rId13" action="ppaction://hlinkfil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3124200"/>
            <a:ext cx="609600" cy="609600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4">
            <a:lum bright="-4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3886200"/>
            <a:ext cx="39814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 descr="g0hwc_cam_animated.gif">
            <a:hlinkClick r:id="rId15" action="ppaction://hlinkfile"/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3733800"/>
            <a:ext cx="685800" cy="685800"/>
          </a:xfrm>
          <a:prstGeom prst="rect">
            <a:avLst/>
          </a:prstGeom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4495800"/>
            <a:ext cx="3048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 descr="g0hwc_cam_animated.gif">
            <a:hlinkClick r:id="rId18" action="ppaction://hlinkfil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7200" y="4343400"/>
            <a:ext cx="609600" cy="609600"/>
          </a:xfrm>
          <a:prstGeom prst="rect">
            <a:avLst/>
          </a:prstGeom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9">
            <a:lum bright="-4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5105400"/>
            <a:ext cx="31527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3401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844</Words>
  <Application>Microsoft Office PowerPoint</Application>
  <PresentationFormat>On-screen Show (4:3)</PresentationFormat>
  <Paragraphs>213</Paragraphs>
  <Slides>40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Harish</dc:creator>
  <cp:lastModifiedBy>Harish</cp:lastModifiedBy>
  <cp:revision>2</cp:revision>
  <dcterms:created xsi:type="dcterms:W3CDTF">2006-08-16T00:00:00Z</dcterms:created>
  <dcterms:modified xsi:type="dcterms:W3CDTF">2016-08-29T07:33:07Z</dcterms:modified>
</cp:coreProperties>
</file>