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F24D-0EB1-42DB-87C0-1444B13F36B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E11A9-297C-4C15-8592-A14085291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68A5-ED6D-4917-9A61-910D339E57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70.gif"/><Relationship Id="rId3" Type="http://schemas.openxmlformats.org/officeDocument/2006/relationships/image" Target="../media/image63.png"/><Relationship Id="rId7" Type="http://schemas.openxmlformats.org/officeDocument/2006/relationships/hyperlink" Target="Raw%20Materials/Videos/Hindi%20-%20Ex%205.1%20%20%20Q.1(iii)%20%20%20The%20cost%20of%20digging%20a%20well%20after%20every...%20Ch%205%20%20%20CBSE%20Xth%20Math.wmv" TargetMode="External"/><Relationship Id="rId12" Type="http://schemas.openxmlformats.org/officeDocument/2006/relationships/hyperlink" Target="Raw%20Materials/Videos/Hindi%20-%20Ex%205.1%20%20%20Q.2(i)%20%20%20Write%20first%20four%20terms%20of%20the%20AP,%20when%20the...%20Ch%205%20%20%20CBSE%20Xth%20Math.wmv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-%20Ex%205.1%20%20%20Q.2(iii)%20%20%20Write%20first%20four%20terms%20of%20the%20AP,%20when%20the%20first...%20Ch%205%20%20%20CBSE%20Xth%20Math.wmv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gif"/><Relationship Id="rId11" Type="http://schemas.openxmlformats.org/officeDocument/2006/relationships/image" Target="../media/image74.png"/><Relationship Id="rId5" Type="http://schemas.openxmlformats.org/officeDocument/2006/relationships/hyperlink" Target="Raw%20Materials/Videos/Hindi%20-%20Ex%205.1%20%20%20Q.2(ii)%20%20%20Write%20first%20four%20terms%20of%20the%20AP,%20when%20the%20first...%20Ch%205%20%20%20CBSE%20Xth%20Math.wmv" TargetMode="External"/><Relationship Id="rId10" Type="http://schemas.openxmlformats.org/officeDocument/2006/relationships/hyperlink" Target="Raw%20Materials/Videos/Hindi%20%20%20Expl%202(iv)%20%20%20Which%20of%20the%20following%20list%20of%20numbers%20does....%20Ch%205%20%20%20Math%20for%20Class%20X%20CBSE.wmv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81.png"/><Relationship Id="rId7" Type="http://schemas.openxmlformats.org/officeDocument/2006/relationships/hyperlink" Target="Raw%20Materials/Videos/Hindi%20-%20Ex%205.1%20%20%20Q.4(ii)%20%20%20Which%20of%20the%20following%20are%20APs%20%20%20If%20they%20form%20an...%20Ch%205%20%20%20CBSE%20Xth%20Math.wmv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4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%20%20Expl%205%20%20%20Determine%20the%20AP%20whose%203rd%20term%20is%205%20and%20the%207th...%20Ch%205%20%20%20Math%20for%20Class%20X%20CBSE.wmv" TargetMode="External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hyperlink" Target="Raw%20Materials/Videos/Hindi%20%20%20Expl%2010%20%20%20In%20a%20flower%20bed,%20there%20are%2023%20rose%20plants%20in...%20Ch%205%20%20%20Math%20for%20Class%20X%20CBSE%20(2).wmv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gif"/><Relationship Id="rId11" Type="http://schemas.openxmlformats.org/officeDocument/2006/relationships/image" Target="../media/image153.png"/><Relationship Id="rId5" Type="http://schemas.openxmlformats.org/officeDocument/2006/relationships/hyperlink" Target="Raw%20Materials/Videos/Hindi%20%20%20Expl%209%20%20%20A%20sum%20of%20Rs%201000%20is%20invested%20at%208%25%20simple%20interest...%20Ch%205%20%20%20Math%20for%20Class%20X%20CBSE.wmv" TargetMode="External"/><Relationship Id="rId10" Type="http://schemas.openxmlformats.org/officeDocument/2006/relationships/image" Target="../media/image152.png"/><Relationship Id="rId4" Type="http://schemas.openxmlformats.org/officeDocument/2006/relationships/image" Target="../media/image148.png"/><Relationship Id="rId9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155.png"/><Relationship Id="rId7" Type="http://schemas.openxmlformats.org/officeDocument/2006/relationships/hyperlink" Target="Raw%20Materials/Videos/Ex%205.2%20_%20Q.1%20_%20Fill%20in%20the%20blanks%20in%20the%20following%20table_%20given%20...%20Ch%205%20_%20Class%20Xth%20Math%20for%20CBSE.mp4" TargetMode="Externa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160.png"/><Relationship Id="rId7" Type="http://schemas.openxmlformats.org/officeDocument/2006/relationships/hyperlink" Target="Raw%20Materials/Videos/Ex%205.2%20_%20Q.2(i)%20_%20Choose%20the%20correct%20choice%20in%20the%20following%20...%20Ch%205%20_%20Class%20Xth%20Math%20for%20CBSE.mp4" TargetMode="External"/><Relationship Id="rId12" Type="http://schemas.openxmlformats.org/officeDocument/2006/relationships/hyperlink" Target="Raw%20Materials/Videos/Ex%205.2%20_%20Q.2(ii)%20_%20Choose%20the%20correct%20choice%20in%20the%20following%20...%20Ch%205%20_%20Class%20Xth%20Math%20for%20CBSE.mp4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3.png"/><Relationship Id="rId11" Type="http://schemas.openxmlformats.org/officeDocument/2006/relationships/image" Target="../media/image166.png"/><Relationship Id="rId5" Type="http://schemas.openxmlformats.org/officeDocument/2006/relationships/image" Target="../media/image162.png"/><Relationship Id="rId10" Type="http://schemas.openxmlformats.org/officeDocument/2006/relationships/image" Target="../media/image165.png"/><Relationship Id="rId4" Type="http://schemas.openxmlformats.org/officeDocument/2006/relationships/image" Target="../media/image161.png"/><Relationship Id="rId9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8.png"/><Relationship Id="rId7" Type="http://schemas.openxmlformats.org/officeDocument/2006/relationships/hyperlink" Target="Raw%20Materials/Videos/Ex%205.2%20_%20Q.3(ii)%20_%20In%20the%20following%20APs_%20find%20the%20missing%20terms...%20Ch%205%20_%20Class%20Xth%20Math%20for%20CBSE.mp4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9.png"/><Relationship Id="rId5" Type="http://schemas.openxmlformats.org/officeDocument/2006/relationships/image" Target="../media/image48.gif"/><Relationship Id="rId4" Type="http://schemas.openxmlformats.org/officeDocument/2006/relationships/hyperlink" Target="Raw%20Materials/Videos/Ex%205.2%20_%20Q.3(i)%20_%20In%20the%20following%20APs_%20find%20the%20missing%20terms%20...%20Ch%205%20_%20Class%20Xth%20Math%20for%20CBSE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image" Target="../media/image173.png"/><Relationship Id="rId7" Type="http://schemas.openxmlformats.org/officeDocument/2006/relationships/image" Target="../media/image176.png"/><Relationship Id="rId12" Type="http://schemas.openxmlformats.org/officeDocument/2006/relationships/image" Target="../media/image18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5.gif"/><Relationship Id="rId11" Type="http://schemas.openxmlformats.org/officeDocument/2006/relationships/image" Target="../media/image179.png"/><Relationship Id="rId5" Type="http://schemas.openxmlformats.org/officeDocument/2006/relationships/hyperlink" Target="Raw%20Materials/Videos/Hindi%20-%20Ex%205.2%20%20%20Q.8%20%20%20An%20AP%20consists%20of%2050%20terms%20of%20which%203rd%20term...%20Ch%205%20%20%20CBSE%20Xth%20Math.wmv" TargetMode="External"/><Relationship Id="rId10" Type="http://schemas.openxmlformats.org/officeDocument/2006/relationships/hyperlink" Target="Raw%20Materials/Videos/Hindi%20-%20Ex%205.2%20%20%20Q.9%20%20%20If%20the%203rd%20and%20the%209th%20terms%20of%20an%20AP%20are%204%20and...%20Ch%205%20%20%20CBSE%20Xth%20Math.wmv" TargetMode="External"/><Relationship Id="rId4" Type="http://schemas.openxmlformats.org/officeDocument/2006/relationships/image" Target="../media/image174.png"/><Relationship Id="rId9" Type="http://schemas.openxmlformats.org/officeDocument/2006/relationships/image" Target="../media/image178.png"/><Relationship Id="rId14" Type="http://schemas.openxmlformats.org/officeDocument/2006/relationships/hyperlink" Target="Raw%20Materials/Videos/Hindi%20-%20Ex%205.2%20%20%20Q.15%20%20%20For%20what%20value%20of%20n,%20are%20the%20nth%20terms%20of%20two...%20Ch%205%20%20%20CBSE%20Xth%20Math.wmv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-%20Ex%205.2%20%20%20Q.18%20%20%20The%20sum%20of%20the%204th%20and%208th%20terms%20of%20an%20AP%20is%2024%20...%20Ch%205%20%20%20CBSE%20Xth%20Math.wmv" TargetMode="External"/><Relationship Id="rId3" Type="http://schemas.openxmlformats.org/officeDocument/2006/relationships/hyperlink" Target="Raw%20Materials/Videos/Hindi%20-%20Ex%205.2%20%20%20Q.17%20%20%20Find%20the%2020th%20term%20from%20the%20last%20term%20of%20the...%20Ch%205%20%20%20CBSE%20Xth%20Math.wmv" TargetMode="External"/><Relationship Id="rId7" Type="http://schemas.openxmlformats.org/officeDocument/2006/relationships/image" Target="../media/image18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image" Target="../media/image2.gif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hyperlink" Target="Raw%20Materials/Videos/Hindi%20-%20Ex%205.3%20%20%20Q.1(ii)%20%20%20Find%20the%20sum%20of%20the%20following%20APs...%20Ch%205%20%20%20CBSE%20Xth%20Math.wmv" TargetMode="External"/><Relationship Id="rId3" Type="http://schemas.openxmlformats.org/officeDocument/2006/relationships/image" Target="../media/image235.png"/><Relationship Id="rId7" Type="http://schemas.openxmlformats.org/officeDocument/2006/relationships/image" Target="../media/image238.png"/><Relationship Id="rId12" Type="http://schemas.openxmlformats.org/officeDocument/2006/relationships/image" Target="../media/image242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7.png"/><Relationship Id="rId11" Type="http://schemas.openxmlformats.org/officeDocument/2006/relationships/image" Target="../media/image241.png"/><Relationship Id="rId5" Type="http://schemas.openxmlformats.org/officeDocument/2006/relationships/image" Target="../media/image236.gif"/><Relationship Id="rId15" Type="http://schemas.openxmlformats.org/officeDocument/2006/relationships/hyperlink" Target="Raw%20Materials/Videos/Hindi%20-%20Ex%205.3%20%20%20Q.1(iv)%20%20%20Find%20the%20sum%20of%20the%20following%20APs...%20Ch%205%20%20%20CBSE%20Xth%20Math.wmv" TargetMode="External"/><Relationship Id="rId10" Type="http://schemas.openxmlformats.org/officeDocument/2006/relationships/image" Target="../media/image240.png"/><Relationship Id="rId4" Type="http://schemas.openxmlformats.org/officeDocument/2006/relationships/hyperlink" Target="Raw%20Materials/Videos/Hindi%20%20%20Expl%2015%20%20%20Find%20the%20sum%20of%20first%2024%20terms%20of%20the%20list%20of...%20Ch%205%20%20%20Math%20for%20Class%20X%20CBSE.wmv" TargetMode="External"/><Relationship Id="rId9" Type="http://schemas.openxmlformats.org/officeDocument/2006/relationships/hyperlink" Target="Raw%20Materials/Videos/Hindi%20-%20Ex%205.3%20%20%20Q.1(i)%20%20%20Find%20the%20sum%20of%20the%20following%20APs...%20Ch%205%20%20%20CBSE%20Xth%20Math.wmv" TargetMode="External"/><Relationship Id="rId14" Type="http://schemas.openxmlformats.org/officeDocument/2006/relationships/hyperlink" Target="Raw%20Materials/Videos/Hindi%20-%20Ex%205.3%20%20%20Q.1(iii)%20%20%20Find%20the%20sum%20of%20the%20following%20APs...%20Ch%205%20%20%20CBSE%20Xth%20Math.wmv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18" Type="http://schemas.openxmlformats.org/officeDocument/2006/relationships/hyperlink" Target="Raw%20Materials/Videos/Hindi%20-%20Ex%205.3%20%20%20Q.3(v)%20%20%20In%20an%20AP....%20Chapter%205%20%20%20Mathematics%20for%20Class%2010%20for%20CBSE%20Students.wmv" TargetMode="External"/><Relationship Id="rId3" Type="http://schemas.openxmlformats.org/officeDocument/2006/relationships/image" Target="../media/image244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hyperlink" Target="Raw%20Materials/Videos/Hindi%20-%20Ex%205.3%20%20%20Q.3(iv)%20%20%20In%20an%20AP...%20Chapter%205%20%20%20Mathematics%20for%20Class%2010%20for%20CBSE%20Students.wmv" TargetMode="External"/><Relationship Id="rId2" Type="http://schemas.openxmlformats.org/officeDocument/2006/relationships/image" Target="../media/image243.png"/><Relationship Id="rId16" Type="http://schemas.openxmlformats.org/officeDocument/2006/relationships/hyperlink" Target="Raw%20Materials/Videos/Hindi%20-%20Ex%205.3%20%20%20Q.3(iii)%20%20%20In%20an%20AP...%20Chapter%205%20%20%20Mathematics%20for%20Class%2010%20for%20CBSE%20Students.wmv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6.gif"/><Relationship Id="rId11" Type="http://schemas.openxmlformats.org/officeDocument/2006/relationships/image" Target="../media/image250.png"/><Relationship Id="rId5" Type="http://schemas.openxmlformats.org/officeDocument/2006/relationships/hyperlink" Target="Raw%20Materials/Videos/Hindi%20-%20Ex%205.3%20%20%20Q.2(ii)%20%20%20Find%20the%20sums%20given%20below...%20Ch%205%20%20%20Math%20for%20Class%2010%20for%20CBSE%20Students.wmv" TargetMode="External"/><Relationship Id="rId15" Type="http://schemas.openxmlformats.org/officeDocument/2006/relationships/hyperlink" Target="Raw%20Materials/Videos/Hindi%20-%20Ex%205.3%20%20%20Q.3(ii)%20%20%20In%20an%20AP...%20Chapter%205%20%20%20Mathematics%20for%20Class%2010%20for%20CBSE%20Students.wmv" TargetMode="External"/><Relationship Id="rId10" Type="http://schemas.openxmlformats.org/officeDocument/2006/relationships/image" Target="../media/image249.png"/><Relationship Id="rId19" Type="http://schemas.openxmlformats.org/officeDocument/2006/relationships/hyperlink" Target="Raw%20Materials/Videos/Hindi%20-%20Ex%205.3%20%20%20Q.3(vi)%20%20%20In%20an%20AP....%20Chapter%205%20%20%20Mathematics%20for%20Class%2010%20for%20CBSE%20Students.wmv" TargetMode="External"/><Relationship Id="rId4" Type="http://schemas.openxmlformats.org/officeDocument/2006/relationships/image" Target="../media/image245.png"/><Relationship Id="rId9" Type="http://schemas.openxmlformats.org/officeDocument/2006/relationships/image" Target="../media/image248.png"/><Relationship Id="rId14" Type="http://schemas.openxmlformats.org/officeDocument/2006/relationships/hyperlink" Target="Raw%20Materials/Videos/Hindi%20-%20Ex%205.3%20%20%20Q.3(i)%20%20%20In%20an%20AP...%20Chapter%205%20%20%20Mathematics%20for%20Class%2010%20for%20CBSE%20Students.wmv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1.png"/><Relationship Id="rId3" Type="http://schemas.openxmlformats.org/officeDocument/2006/relationships/image" Target="../media/image254.png"/><Relationship Id="rId7" Type="http://schemas.openxmlformats.org/officeDocument/2006/relationships/image" Target="../media/image256.png"/><Relationship Id="rId12" Type="http://schemas.openxmlformats.org/officeDocument/2006/relationships/image" Target="../media/image260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5.png"/><Relationship Id="rId11" Type="http://schemas.openxmlformats.org/officeDocument/2006/relationships/image" Target="../media/image259.png"/><Relationship Id="rId5" Type="http://schemas.openxmlformats.org/officeDocument/2006/relationships/image" Target="../media/image236.gif"/><Relationship Id="rId10" Type="http://schemas.openxmlformats.org/officeDocument/2006/relationships/image" Target="../media/image258.png"/><Relationship Id="rId4" Type="http://schemas.openxmlformats.org/officeDocument/2006/relationships/hyperlink" Target="Raw%20Materials/Videos/Hindi%20-%20Ex%205.3%20%20%20Q.4%20%20%20How%20many%20terms%20of%20the%20AP%20%20%209,%2017,%2025,...%20must...%20Ch%205%20%20%20CBSE%20Xth%20Math.wmv" TargetMode="External"/><Relationship Id="rId9" Type="http://schemas.openxmlformats.org/officeDocument/2006/relationships/hyperlink" Target="Raw%20Materials/Videos/Hindi%20-%20Ex%205.3%20%20%20Q.5%20%20%20The%20first%20term%20of%20an%20AP%20is%205,%20the%20last%20term%20is%2045%20and...%20Ch%205%20%20%20CBSE%20Xth%20Math.wmv" TargetMode="External"/><Relationship Id="rId14" Type="http://schemas.openxmlformats.org/officeDocument/2006/relationships/hyperlink" Target="Raw%20Materials/Videos/Hindi%20-%20Ex%205.3%20%20%20Q.9%20%20%20If%20the%20sum%20of%20first%207%20terms%20of%20an%20AP%20is%2049%20and...%20Chapter%205%20%20%20CBSE%20Xth%20Math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s/Videos/Hindi%20-%20Ex%205.3%20%20%20Q.12%20%20%20Find%20the%20sum%20of%20the%20first%2040%20positive%20integers...%20Chapter%205%20%20%20CBSE%20Xth%20Math.wmv" TargetMode="Externa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44.xml"/><Relationship Id="rId6" Type="http://schemas.openxmlformats.org/officeDocument/2006/relationships/hyperlink" Target="Raw%20Materials/Videos/Hindi%20-%20Ex%205.3%20%20%20Q.14%20%20%20Find%20the%20sum%20of%20the%20odd%20numbers%20between%200%20and%2050%20-%20Chapter%205%20%20%20CBSE%20Xth%20Math.wmv" TargetMode="External"/><Relationship Id="rId5" Type="http://schemas.openxmlformats.org/officeDocument/2006/relationships/image" Target="../media/image264.png"/><Relationship Id="rId4" Type="http://schemas.openxmlformats.org/officeDocument/2006/relationships/image" Target="../media/image263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gif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hyperlink" Target="Raw%20Materials/Videos/Hindi%20%20%20Expl%202(i)%20%20%20Which%20of%20the%20following%20list%20of%20numbers%20does....%20Ch%205%20%20%20Math%20for%20Class%20X%20CBSE.wmv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6" Type="http://schemas.openxmlformats.org/officeDocument/2006/relationships/hyperlink" Target="Raw%20Materials/Videos/Hindi%20%20%20Expl%202(iv)%20%20%20Which%20of%20the%20following%20list%20of%20numbers%20does....%20Ch%205%20%20%20Math%20for%20Class%20X%20CBSE.wmv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gif"/><Relationship Id="rId15" Type="http://schemas.openxmlformats.org/officeDocument/2006/relationships/hyperlink" Target="Raw%20Materials/Videos/Hindi%20%20%20Expl%202(iii)%20%20%20Which%20of%20the%20following%20list%20of%20numbers%20does....%20Ch%205%20%20%20Math%20for%20Class%20X%20CBSE.wmv" TargetMode="External"/><Relationship Id="rId10" Type="http://schemas.openxmlformats.org/officeDocument/2006/relationships/image" Target="../media/image53.png"/><Relationship Id="rId4" Type="http://schemas.openxmlformats.org/officeDocument/2006/relationships/hyperlink" Target="Raw%20Materials/Videos/Hindi%20%20%20Expl%201%20%20%20For%20the%20AP%20%20%203%202,%201%202,%20-1%202,%20-3%202,....%20Ch%205%20%20%20Math%20for%20Class%20X%20CBSE.wmv" TargetMode="External"/><Relationship Id="rId9" Type="http://schemas.openxmlformats.org/officeDocument/2006/relationships/image" Target="../media/image52.png"/><Relationship Id="rId14" Type="http://schemas.openxmlformats.org/officeDocument/2006/relationships/hyperlink" Target="Raw%20Materials/Videos/Hindi%20%20%20Expl%202(ii)%20%20%20Which%20of%20the%20following%20list%20of%20numbers%20does....%20Ch%205%20%20%20Math%20for%20Class%20X%20CBSE.wm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4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hyperlink" Target="Raw%20Materials/Videos/Hindi%20-%20Ex%205.1%20%20%20Q.1(i)%20%20%20The%20taxi%20fare%20after%20each%20km%20when%20the...%20Ch%205%20%20%20CBSE%20Xth%20Math.wmv" TargetMode="External"/><Relationship Id="rId5" Type="http://schemas.openxmlformats.org/officeDocument/2006/relationships/image" Target="../media/image59.png"/><Relationship Id="rId10" Type="http://schemas.openxmlformats.org/officeDocument/2006/relationships/hyperlink" Target="Raw%20Materials/Videos/Hindi%20-%20Ex%205.1%20%20%20Q.1(ii)%20%20%20The%20amount%20of%20air%20present%20in%20a%20cylinder...%20Ch%205%20%20%20CBSE%20Xth%20Math.wmv" TargetMode="External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"/>
            <a:ext cx="4049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प्राकृतिक संख्याएं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14400"/>
            <a:ext cx="4084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 2, 3, 4 , ……………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अब अगर हमसे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प्रथम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5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प्राकृतिक संख्याओं का योग करने को कहा जाये, तो हम करेंगे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|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+ 2 + 3 +4 + 5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4795" y="274320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15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465493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अब अगर हमसे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प्रथम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100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प्राकृतिक संख्याओं का योग करने को कहा जाये, तो हम क्या करेंगे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025" y="4419600"/>
            <a:ext cx="649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+ 2 + 3 +4 + 5 + ……………………..+ 100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105400"/>
            <a:ext cx="72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इन सभी का योग करने में बहुत समय लगेगा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|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76200"/>
            <a:ext cx="7781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000125" y="685800"/>
            <a:ext cx="7115175" cy="457200"/>
            <a:chOff x="1000125" y="685800"/>
            <a:chExt cx="7115175" cy="457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25" y="685800"/>
              <a:ext cx="220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685800"/>
              <a:ext cx="4991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981075" y="1295400"/>
            <a:ext cx="4810125" cy="466725"/>
            <a:chOff x="981075" y="1295400"/>
            <a:chExt cx="4810125" cy="4667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1075" y="1295400"/>
              <a:ext cx="43529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4475" y="1295400"/>
              <a:ext cx="466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219200"/>
            <a:ext cx="838200" cy="838200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514600"/>
            <a:ext cx="7019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3048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2450" y="3933825"/>
            <a:ext cx="272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990600" y="4114800"/>
            <a:ext cx="1828800" cy="769441"/>
            <a:chOff x="990600" y="4114800"/>
            <a:chExt cx="1828800" cy="769441"/>
          </a:xfrm>
        </p:grpSpPr>
        <p:sp>
          <p:nvSpPr>
            <p:cNvPr id="19" name="Rectangle 18"/>
            <p:cNvSpPr/>
            <p:nvPr/>
          </p:nvSpPr>
          <p:spPr>
            <a:xfrm>
              <a:off x="990600" y="4114800"/>
              <a:ext cx="17059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b="1" dirty="0" smtClean="0"/>
                <a:t>दूसरा पद </a:t>
              </a:r>
              <a:r>
                <a:rPr lang="en-US" sz="4400" b="1" dirty="0" smtClean="0">
                  <a:latin typeface="Vijaya" pitchFamily="34" charset="0"/>
                  <a:cs typeface="Vijaya" pitchFamily="34" charset="0"/>
                </a:rPr>
                <a:t>a</a:t>
              </a:r>
              <a:endParaRPr lang="en-US" sz="4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9242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00475" y="4431268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 10 + 10 = 20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990600" y="4724400"/>
            <a:ext cx="1940358" cy="769441"/>
            <a:chOff x="990600" y="4114800"/>
            <a:chExt cx="1940358" cy="769441"/>
          </a:xfrm>
        </p:grpSpPr>
        <p:sp>
          <p:nvSpPr>
            <p:cNvPr id="24" name="Rectangle 23"/>
            <p:cNvSpPr/>
            <p:nvPr/>
          </p:nvSpPr>
          <p:spPr>
            <a:xfrm>
              <a:off x="990600" y="4114800"/>
              <a:ext cx="181492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b="1" dirty="0" smtClean="0"/>
                <a:t>तीसरा पद </a:t>
              </a:r>
              <a:r>
                <a:rPr lang="en-US" sz="4400" b="1" dirty="0" smtClean="0">
                  <a:latin typeface="Vijaya" pitchFamily="34" charset="0"/>
                  <a:cs typeface="Vijaya" pitchFamily="34" charset="0"/>
                </a:rPr>
                <a:t>a</a:t>
              </a:r>
              <a:endParaRPr lang="en-US" sz="4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0800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971800" y="4948535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 20 + 10 = 30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990600" y="5326559"/>
            <a:ext cx="1940358" cy="769441"/>
            <a:chOff x="990600" y="4114800"/>
            <a:chExt cx="1940358" cy="769441"/>
          </a:xfrm>
        </p:grpSpPr>
        <p:sp>
          <p:nvSpPr>
            <p:cNvPr id="28" name="Rectangle 27"/>
            <p:cNvSpPr/>
            <p:nvPr/>
          </p:nvSpPr>
          <p:spPr>
            <a:xfrm>
              <a:off x="990600" y="4114800"/>
              <a:ext cx="181492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b="1" dirty="0" smtClean="0"/>
                <a:t>चौथा  पद </a:t>
              </a:r>
              <a:r>
                <a:rPr lang="en-US" sz="4400" b="1" dirty="0" smtClean="0">
                  <a:latin typeface="Vijaya" pitchFamily="34" charset="0"/>
                  <a:cs typeface="Vijaya" pitchFamily="34" charset="0"/>
                </a:rPr>
                <a:t>a</a:t>
              </a:r>
              <a:endParaRPr lang="en-US" sz="4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90800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29075" y="5558135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 30 + 10 = 40</a:t>
            </a:r>
            <a:endParaRPr lang="en-US" sz="2400" b="1" dirty="0"/>
          </a:p>
        </p:txBody>
      </p:sp>
      <p:pic>
        <p:nvPicPr>
          <p:cNvPr id="31" name="Picture 30" descr="g0hwc_cam_animated.gif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5562600"/>
            <a:ext cx="762000" cy="762000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2475" y="76200"/>
            <a:ext cx="7019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75" y="6096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219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066800"/>
            <a:ext cx="685800" cy="685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7526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1524000"/>
            <a:ext cx="685800" cy="6858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286000"/>
            <a:ext cx="24669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2209800"/>
            <a:ext cx="685800" cy="6858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971800"/>
            <a:ext cx="837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581400"/>
            <a:ext cx="2619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752600" y="4419600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प्रथम पद </a:t>
            </a:r>
            <a:r>
              <a:rPr lang="en-US" sz="2400" b="1" dirty="0" smtClean="0"/>
              <a:t>= 3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029200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सार्व-अंतर </a:t>
            </a:r>
            <a:r>
              <a:rPr lang="en-US" sz="2400" b="1" dirty="0" smtClean="0"/>
              <a:t>= 1 – 3 = -1-1 = -2</a:t>
            </a:r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762000"/>
            <a:ext cx="2657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" y="152400"/>
            <a:ext cx="837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0" y="15195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प्रथम पद </a:t>
            </a:r>
            <a:r>
              <a:rPr lang="en-US" sz="2400" b="1" dirty="0" smtClean="0"/>
              <a:t>= -5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24000" y="2129135"/>
            <a:ext cx="4358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सार्व-अंतर </a:t>
            </a:r>
            <a:r>
              <a:rPr lang="en-US" sz="2400" b="1" dirty="0" smtClean="0"/>
              <a:t>= -1 – (-5) = 3 – (-1) = 4</a:t>
            </a:r>
            <a:endParaRPr lang="en-US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200400"/>
            <a:ext cx="3219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76400" y="4267200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प्रथम पद </a:t>
            </a:r>
            <a:r>
              <a:rPr lang="en-US" sz="2400" b="1" dirty="0" smtClean="0"/>
              <a:t>= 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114800"/>
            <a:ext cx="333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600200" y="5024735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/>
              <a:t>सार्व-अंतर </a:t>
            </a:r>
            <a:r>
              <a:rPr lang="en-US" sz="2400" b="1" dirty="0" smtClean="0"/>
              <a:t>=</a:t>
            </a:r>
            <a:endParaRPr lang="en-US" sz="2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895850"/>
            <a:ext cx="333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83156" y="50247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4924425"/>
            <a:ext cx="285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368956" y="5024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76800" y="4953000"/>
            <a:ext cx="314510" cy="762000"/>
            <a:chOff x="4876800" y="4953000"/>
            <a:chExt cx="314510" cy="76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76800" y="5334000"/>
              <a:ext cx="3048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76800" y="4953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6800" y="53148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52400"/>
            <a:ext cx="7896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609600"/>
            <a:ext cx="2752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657225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71600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52600" y="1976735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C00000"/>
                </a:solidFill>
              </a:rPr>
              <a:t>प्रथम दो पदों में अंतर</a:t>
            </a:r>
            <a:r>
              <a:rPr lang="en-US" sz="2400" dirty="0" smtClean="0">
                <a:solidFill>
                  <a:srgbClr val="C00000"/>
                </a:solidFill>
              </a:rPr>
              <a:t>  =  4 – 2 = 2</a:t>
            </a:r>
            <a:r>
              <a:rPr lang="hi-IN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514600"/>
            <a:ext cx="462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C00000"/>
                </a:solidFill>
              </a:rPr>
              <a:t>अगले दो पदों में अंतर</a:t>
            </a:r>
            <a:r>
              <a:rPr lang="en-US" sz="2400" dirty="0" smtClean="0">
                <a:solidFill>
                  <a:srgbClr val="C00000"/>
                </a:solidFill>
              </a:rPr>
              <a:t>  =  8 – 4 = 4</a:t>
            </a:r>
            <a:r>
              <a:rPr lang="hi-IN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124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>
                <a:solidFill>
                  <a:srgbClr val="7030A0"/>
                </a:solidFill>
              </a:rPr>
              <a:t>यहाँ क्रमागत पदों का अंतर समान नहीं हैं, इसलिए हम इसे </a:t>
            </a:r>
            <a:r>
              <a:rPr lang="en-US" sz="2400" dirty="0" smtClean="0">
                <a:solidFill>
                  <a:srgbClr val="7030A0"/>
                </a:solidFill>
              </a:rPr>
              <a:t>A.P. </a:t>
            </a:r>
            <a:r>
              <a:rPr lang="hi-IN" sz="2400" dirty="0" smtClean="0">
                <a:solidFill>
                  <a:srgbClr val="7030A0"/>
                </a:solidFill>
              </a:rPr>
              <a:t>नहीं कहेंगे</a:t>
            </a:r>
            <a:r>
              <a:rPr lang="en-US" sz="2400" dirty="0" smtClean="0">
                <a:solidFill>
                  <a:srgbClr val="7030A0"/>
                </a:solidFill>
              </a:rPr>
              <a:t> |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4419600"/>
            <a:ext cx="2762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495800"/>
            <a:ext cx="685800" cy="6858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352800" y="0"/>
            <a:ext cx="2428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09600"/>
            <a:ext cx="6457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43000" y="1066800"/>
            <a:ext cx="5981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85900"/>
            <a:ext cx="6019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981200"/>
            <a:ext cx="6067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43000" y="2438400"/>
            <a:ext cx="6048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66800" y="297180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971800"/>
            <a:ext cx="1704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429000"/>
            <a:ext cx="2228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886200"/>
            <a:ext cx="7924800" cy="5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43000" y="4391025"/>
            <a:ext cx="2144193" cy="4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419600"/>
            <a:ext cx="5562600" cy="4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09675" y="4876800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34000"/>
            <a:ext cx="5857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543425" y="5791200"/>
            <a:ext cx="3228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974" y="2819400"/>
            <a:ext cx="4273012" cy="4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219773" y="3352800"/>
            <a:ext cx="3601419" cy="39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9773" y="3813229"/>
            <a:ext cx="2577239" cy="3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43573" y="4267200"/>
            <a:ext cx="3383151" cy="39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21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9773" y="4648200"/>
            <a:ext cx="1217263" cy="3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467174" y="4953000"/>
            <a:ext cx="4289802" cy="3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23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373" y="5489629"/>
            <a:ext cx="3257227" cy="3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009900" y="5943600"/>
            <a:ext cx="1485900" cy="44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5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00200"/>
            <a:ext cx="2495282" cy="4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819275" y="2063839"/>
            <a:ext cx="5932331" cy="4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7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497428"/>
            <a:ext cx="1143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935 " pathEditMode="relative" ptsTypes="AA">
                                      <p:cBhvr>
                                        <p:cTn id="9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935 " pathEditMode="relative" ptsTypes="AA">
                                      <p:cBhvr>
                                        <p:cTn id="97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914400"/>
            <a:ext cx="320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09975" y="990600"/>
            <a:ext cx="4467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813608" y="304800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b="1" dirty="0" smtClean="0">
                <a:solidFill>
                  <a:srgbClr val="002060"/>
                </a:solidFill>
              </a:rPr>
              <a:t>इसी प्रकार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219200"/>
            <a:ext cx="3457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00450" y="1752600"/>
            <a:ext cx="523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66950"/>
            <a:ext cx="1047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2286000"/>
            <a:ext cx="5591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2819400"/>
            <a:ext cx="5743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352800"/>
            <a:ext cx="506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810000"/>
            <a:ext cx="5762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343400"/>
            <a:ext cx="8458200" cy="5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800600"/>
            <a:ext cx="5391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410200"/>
            <a:ext cx="261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5867400"/>
            <a:ext cx="7277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85725"/>
            <a:ext cx="775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685800"/>
            <a:ext cx="653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828800" y="12192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1752600"/>
            <a:ext cx="488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lum bright="-3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86000"/>
            <a:ext cx="507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447800"/>
            <a:ext cx="7781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1905000"/>
            <a:ext cx="3257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943100"/>
            <a:ext cx="2486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2590800"/>
            <a:ext cx="73247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lum bright="-3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25" y="3048000"/>
            <a:ext cx="2733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752600" y="3581400"/>
            <a:ext cx="2686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038600"/>
            <a:ext cx="3448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581525"/>
            <a:ext cx="2105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51054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1925" y="5562600"/>
            <a:ext cx="3133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24000" y="6019800"/>
            <a:ext cx="561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docs.google.com/viewer?pid=explorer&amp;srcid=0B-w78DJL5uM3ZjM3MmVjNDktMDI4Yy00OWZjLWIzNjQtOGUyMjE1NTE1MTgy&amp;docid=30d3280c1011d02914a197d22264f040%7Cc3710b732dd1a3c8c967e0e7cec217de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57532" y="76200"/>
            <a:ext cx="7729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685800"/>
            <a:ext cx="302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581400" y="121920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lum bright="-3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752600"/>
            <a:ext cx="1295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2495550" y="2133600"/>
            <a:ext cx="2762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print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321781"/>
            <a:ext cx="8610600" cy="5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810000"/>
            <a:ext cx="1524000" cy="1524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37994" y="620132"/>
            <a:ext cx="7900640" cy="4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37994" y="1153531"/>
            <a:ext cx="8706006" cy="4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37993" y="1686932"/>
            <a:ext cx="7924800" cy="37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2133600"/>
            <a:ext cx="1524000" cy="1524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1" y="3581400"/>
            <a:ext cx="7955280" cy="4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" y="4114800"/>
            <a:ext cx="802178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4850" y="4572000"/>
            <a:ext cx="151291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428875" y="4572000"/>
            <a:ext cx="6392487" cy="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1" y="5029200"/>
            <a:ext cx="1371600" cy="4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2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876800"/>
            <a:ext cx="1143000" cy="11430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200400" y="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628650"/>
            <a:ext cx="8486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009650"/>
            <a:ext cx="2066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085850"/>
            <a:ext cx="1714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1143000" y="1600200"/>
            <a:ext cx="69723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5410200"/>
            <a:ext cx="1143000" cy="1143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2, 5, 8,11, ………………………..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304800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ध्यान से देखो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:-</a:t>
            </a:r>
            <a:r>
              <a:rPr lang="hi-IN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1, 5, 9,13, ………………………..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0680" y="205740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3, 6, 9,12, ………………………..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0680" y="2586335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4, 7, 10,13, ………………………..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3276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000" b="1" dirty="0" smtClean="0"/>
              <a:t>इन सभी में एक विशेषता हैं कि हर दो क्रमागत संख्याओं का अंतर बराबर है |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371600" y="42672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000" b="1" dirty="0" smtClean="0"/>
              <a:t>जब दो क्रमागत संख्याओं के अंतर बराबर हो, तो वो श्रेणी समान्तर श्रेणी कहलाती है |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105400"/>
            <a:ext cx="6791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685800"/>
            <a:ext cx="7486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219200"/>
            <a:ext cx="4410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752600"/>
            <a:ext cx="3381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2209800"/>
            <a:ext cx="1209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162175"/>
            <a:ext cx="1171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1676400"/>
            <a:ext cx="1143000" cy="1143000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200400"/>
            <a:ext cx="5010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4038600"/>
            <a:ext cx="3381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724400"/>
            <a:ext cx="4381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12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3886200"/>
            <a:ext cx="1143000" cy="11430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8248650" cy="51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1600200"/>
            <a:ext cx="23526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524000"/>
            <a:ext cx="990600" cy="9906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1143000" y="2971800"/>
            <a:ext cx="3267075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95600"/>
            <a:ext cx="990600" cy="990600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lum contrast="2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572000"/>
            <a:ext cx="372427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4572000"/>
            <a:ext cx="990600" cy="9906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51F20"/>
              </a:clrFrom>
              <a:clrTo>
                <a:srgbClr val="651F2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52400"/>
            <a:ext cx="570547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838200"/>
            <a:ext cx="3765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 smtClean="0">
                <a:solidFill>
                  <a:srgbClr val="C00000"/>
                </a:solidFill>
              </a:rPr>
              <a:t>माना</a:t>
            </a:r>
            <a:r>
              <a:rPr lang="en-US" sz="2400" dirty="0" smtClean="0">
                <a:solidFill>
                  <a:srgbClr val="C00000"/>
                </a:solidFill>
              </a:rPr>
              <a:t> A.P. </a:t>
            </a:r>
            <a:r>
              <a:rPr lang="hi-IN" sz="2400" dirty="0" smtClean="0">
                <a:solidFill>
                  <a:srgbClr val="C00000"/>
                </a:solidFill>
              </a:rPr>
              <a:t>का </a:t>
            </a:r>
            <a:r>
              <a:rPr lang="en-US" sz="2400" dirty="0" smtClean="0">
                <a:solidFill>
                  <a:srgbClr val="C00000"/>
                </a:solidFill>
              </a:rPr>
              <a:t>n </a:t>
            </a:r>
            <a:r>
              <a:rPr lang="hi-IN" sz="2400" dirty="0" smtClean="0">
                <a:solidFill>
                  <a:srgbClr val="C00000"/>
                </a:solidFill>
              </a:rPr>
              <a:t>वां पद </a:t>
            </a:r>
            <a:r>
              <a:rPr lang="en-US" sz="2400" dirty="0" smtClean="0">
                <a:solidFill>
                  <a:srgbClr val="C00000"/>
                </a:solidFill>
              </a:rPr>
              <a:t>78 </a:t>
            </a:r>
            <a:r>
              <a:rPr lang="hi-IN" sz="2400" dirty="0" smtClean="0">
                <a:solidFill>
                  <a:srgbClr val="C00000"/>
                </a:solidFill>
              </a:rPr>
              <a:t>है</a:t>
            </a:r>
            <a:r>
              <a:rPr lang="en-US" sz="2400" dirty="0" smtClean="0">
                <a:solidFill>
                  <a:srgbClr val="C00000"/>
                </a:solidFill>
              </a:rPr>
              <a:t> |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59468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>
                <a:solidFill>
                  <a:schemeClr val="accent6">
                    <a:lumMod val="50000"/>
                  </a:schemeClr>
                </a:solidFill>
              </a:rPr>
              <a:t>इसलिए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1066800"/>
            <a:ext cx="1905000" cy="1278017"/>
            <a:chOff x="2819400" y="1991380"/>
            <a:chExt cx="1905000" cy="1278017"/>
          </a:xfrm>
        </p:grpSpPr>
        <p:sp>
          <p:nvSpPr>
            <p:cNvPr id="5" name="TextBox 4"/>
            <p:cNvSpPr txBox="1"/>
            <p:nvPr/>
          </p:nvSpPr>
          <p:spPr>
            <a:xfrm>
              <a:off x="2819400" y="1991380"/>
              <a:ext cx="5902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a</a:t>
              </a:r>
              <a:endParaRPr lang="en-US" sz="6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9127" y="2438400"/>
              <a:ext cx="5084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n</a:t>
              </a:r>
              <a:endParaRPr lang="en-US" sz="4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0067" y="2286000"/>
              <a:ext cx="10743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= 78</a:t>
              </a:r>
              <a:endParaRPr lang="en-US" sz="4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64638" y="1981200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a = 3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583359"/>
            <a:ext cx="2712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d = 8-3 = 5</a:t>
            </a:r>
            <a:endParaRPr 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81200" y="3048000"/>
            <a:ext cx="3654138" cy="1278017"/>
            <a:chOff x="2819400" y="1991380"/>
            <a:chExt cx="3654138" cy="1278017"/>
          </a:xfrm>
        </p:grpSpPr>
        <p:sp>
          <p:nvSpPr>
            <p:cNvPr id="13" name="TextBox 12"/>
            <p:cNvSpPr txBox="1"/>
            <p:nvPr/>
          </p:nvSpPr>
          <p:spPr>
            <a:xfrm>
              <a:off x="2819400" y="1991380"/>
              <a:ext cx="5902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/>
                <a:t>a</a:t>
              </a:r>
              <a:endParaRPr lang="en-US" sz="6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9127" y="2438400"/>
              <a:ext cx="5084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n</a:t>
              </a:r>
              <a:endParaRPr lang="en-US" sz="4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2219980"/>
              <a:ext cx="28921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= a+ (n-1)d</a:t>
              </a:r>
              <a:endParaRPr lang="en-US" sz="4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4191000"/>
            <a:ext cx="299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78 = 3 + (n-1)5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61467" y="4800600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78 - 3 = (n-1)5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334000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75= (n-1)5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9787" y="5906869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75/5= (n-1)</a:t>
            </a:r>
            <a:endParaRPr lang="en-US" sz="3600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3009900" y="3695700"/>
            <a:ext cx="54864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1334869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15= (n-1)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1944469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15 + 1= n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255406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16 = n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5791200" y="33528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chemeClr val="accent6">
                    <a:lumMod val="50000"/>
                  </a:schemeClr>
                </a:solidFill>
              </a:rPr>
              <a:t>अतः दी गई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A.P. </a:t>
            </a:r>
            <a:r>
              <a:rPr lang="hi-IN" sz="2800" b="1" dirty="0" smtClean="0">
                <a:solidFill>
                  <a:schemeClr val="accent6">
                    <a:lumMod val="50000"/>
                  </a:schemeClr>
                </a:solidFill>
              </a:rPr>
              <a:t>का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16 </a:t>
            </a:r>
            <a:r>
              <a:rPr lang="hi-IN" sz="2800" b="1" dirty="0" smtClean="0">
                <a:solidFill>
                  <a:schemeClr val="accent6">
                    <a:lumMod val="50000"/>
                  </a:schemeClr>
                </a:solidFill>
              </a:rPr>
              <a:t>वां पद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78 </a:t>
            </a:r>
            <a:r>
              <a:rPr lang="hi-IN" sz="2800" b="1" dirty="0" smtClean="0">
                <a:solidFill>
                  <a:schemeClr val="accent6">
                    <a:lumMod val="50000"/>
                  </a:schemeClr>
                </a:solidFill>
              </a:rPr>
              <a:t>होगा |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228600"/>
            <a:ext cx="8181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685800"/>
            <a:ext cx="1876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685800"/>
            <a:ext cx="1543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685800"/>
            <a:ext cx="762000" cy="7620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lum bright="-20000"/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981200"/>
            <a:ext cx="6867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2514600"/>
            <a:ext cx="3219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lum bright="-20000"/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3825" y="2514600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3276600"/>
            <a:ext cx="762000" cy="762000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4191000"/>
            <a:ext cx="6819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>
            <a:lum bright="-20000"/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48200"/>
            <a:ext cx="3409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91000" y="4714875"/>
            <a:ext cx="638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5105400"/>
            <a:ext cx="762000" cy="7620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066800"/>
            <a:ext cx="83010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g0hwc_cam_animated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752600"/>
            <a:ext cx="838200" cy="8382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048000"/>
            <a:ext cx="7210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3429000"/>
            <a:ext cx="2943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505200"/>
            <a:ext cx="474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419600"/>
            <a:ext cx="838200" cy="838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057400" y="228600"/>
            <a:ext cx="4457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762000"/>
            <a:ext cx="7639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219200"/>
            <a:ext cx="810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1676400"/>
            <a:ext cx="8029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133600"/>
            <a:ext cx="785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0" y="2590800"/>
            <a:ext cx="4714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lum bright="-40000"/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76600"/>
            <a:ext cx="8153399" cy="48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85801" y="3733801"/>
            <a:ext cx="8001000" cy="3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lum bright="-40000"/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" y="4191001"/>
            <a:ext cx="545353" cy="36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219200" y="4114800"/>
            <a:ext cx="2831353" cy="3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2">
            <a:lum bright="-40000"/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48200"/>
            <a:ext cx="7848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62000" y="5105400"/>
            <a:ext cx="6800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4">
            <a:lum bright="-40000"/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638800"/>
            <a:ext cx="3048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86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0E2F7"/>
              </a:clrFrom>
              <a:clrTo>
                <a:srgbClr val="B0E2F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28600"/>
            <a:ext cx="640080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352800"/>
            <a:ext cx="435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" y="3886200"/>
            <a:ext cx="6943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419600"/>
            <a:ext cx="4152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81200" y="4953000"/>
            <a:ext cx="5276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10200"/>
            <a:ext cx="8467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828800" y="6019800"/>
            <a:ext cx="566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5052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09600" y="4572000"/>
            <a:ext cx="8458200" cy="4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599" y="5105400"/>
            <a:ext cx="3424308" cy="4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609725" y="5667375"/>
            <a:ext cx="3114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50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4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4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4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5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5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6667 " pathEditMode="relative" ptsTypes="AA">
                                      <p:cBhvr>
                                        <p:cTn id="5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1" y="133350"/>
            <a:ext cx="8305800" cy="42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42950" y="628650"/>
            <a:ext cx="2224083" cy="45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200150"/>
            <a:ext cx="6534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371600" y="1828800"/>
            <a:ext cx="6943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14600"/>
            <a:ext cx="7191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552575" y="3200400"/>
            <a:ext cx="5915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10000"/>
            <a:ext cx="6667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219200" y="4572000"/>
            <a:ext cx="3286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572000"/>
            <a:ext cx="3286125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6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228600"/>
            <a:ext cx="327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990600"/>
            <a:ext cx="5019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524000"/>
            <a:ext cx="3667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2333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3343275"/>
            <a:ext cx="8305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962400"/>
            <a:ext cx="666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3905250"/>
            <a:ext cx="2066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495800"/>
            <a:ext cx="2247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14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04800"/>
            <a:ext cx="125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838200"/>
            <a:ext cx="7467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371600"/>
            <a:ext cx="638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2133600"/>
            <a:ext cx="2943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2971800"/>
            <a:ext cx="2962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95600" y="3962400"/>
            <a:ext cx="19621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4648200"/>
            <a:ext cx="1323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19400" y="5257800"/>
            <a:ext cx="1133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71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7239000" y="381000"/>
            <a:ext cx="1360885" cy="1283910"/>
          </a:xfrm>
          <a:prstGeom prst="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Teachers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1794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परिचय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i-I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समान्तर श्रेणी की परिभाषा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i-I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5.1</a:t>
            </a:r>
          </a:p>
          <a:p>
            <a:endParaRPr lang="hi-I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676400"/>
            <a:ext cx="30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A.P. </a:t>
            </a:r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का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वां पद </a:t>
            </a:r>
          </a:p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5.2</a:t>
            </a:r>
            <a:endParaRPr lang="hi-IN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प्रथम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पदों का योग </a:t>
            </a:r>
          </a:p>
          <a:p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5.3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arrowkk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85800" y="1676400"/>
            <a:ext cx="838200" cy="838200"/>
          </a:xfrm>
          <a:prstGeom prst="rect">
            <a:avLst/>
          </a:prstGeom>
        </p:spPr>
      </p:pic>
      <p:pic>
        <p:nvPicPr>
          <p:cNvPr id="7" name="Picture 6" descr="arrowkk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2001" y="2667000"/>
            <a:ext cx="838200" cy="838200"/>
          </a:xfrm>
          <a:prstGeom prst="rect">
            <a:avLst/>
          </a:prstGeom>
        </p:spPr>
      </p:pic>
      <p:pic>
        <p:nvPicPr>
          <p:cNvPr id="8" name="Picture 7" descr="arrowkk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2001" y="4038600"/>
            <a:ext cx="838200" cy="838200"/>
          </a:xfrm>
          <a:prstGeom prst="rect">
            <a:avLst/>
          </a:prstGeom>
        </p:spPr>
      </p:pic>
      <p:pic>
        <p:nvPicPr>
          <p:cNvPr id="9" name="Picture 8" descr="arrowkk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800600" y="1600200"/>
            <a:ext cx="838200" cy="838200"/>
          </a:xfrm>
          <a:prstGeom prst="rect">
            <a:avLst/>
          </a:prstGeom>
        </p:spPr>
      </p:pic>
      <p:pic>
        <p:nvPicPr>
          <p:cNvPr id="10" name="Picture 9" descr="arrowkk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876800" y="2514600"/>
            <a:ext cx="838200" cy="838200"/>
          </a:xfrm>
          <a:prstGeom prst="rect">
            <a:avLst/>
          </a:prstGeom>
        </p:spPr>
      </p:pic>
      <p:pic>
        <p:nvPicPr>
          <p:cNvPr id="11" name="Picture 10" descr="arrowkk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876800" y="3505200"/>
            <a:ext cx="838200" cy="838200"/>
          </a:xfrm>
          <a:prstGeom prst="rect">
            <a:avLst/>
          </a:prstGeom>
        </p:spPr>
      </p:pic>
      <p:pic>
        <p:nvPicPr>
          <p:cNvPr id="12" name="Picture 11" descr="arrowkk2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53000" y="495300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48617"/>
            <a:ext cx="8094041" cy="4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457200"/>
            <a:ext cx="3886200" cy="4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533400"/>
            <a:ext cx="609600" cy="609600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200400" y="990600"/>
            <a:ext cx="2085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6238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2209800"/>
            <a:ext cx="3152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0hwc_cam_animated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133600"/>
            <a:ext cx="609600" cy="609600"/>
          </a:xfrm>
          <a:prstGeom prst="rect">
            <a:avLst/>
          </a:prstGeom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276600"/>
            <a:ext cx="3895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4114800"/>
            <a:ext cx="3838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029200"/>
            <a:ext cx="3990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3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124200"/>
            <a:ext cx="609600" cy="609600"/>
          </a:xfrm>
          <a:prstGeom prst="rect">
            <a:avLst/>
          </a:prstGeom>
        </p:spPr>
      </p:pic>
      <p:pic>
        <p:nvPicPr>
          <p:cNvPr id="15" name="Picture 14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886200"/>
            <a:ext cx="609600" cy="609600"/>
          </a:xfrm>
          <a:prstGeom prst="rect">
            <a:avLst/>
          </a:prstGeom>
        </p:spPr>
      </p:pic>
      <p:pic>
        <p:nvPicPr>
          <p:cNvPr id="16" name="Picture 15" descr="g0hwc_cam_animated.gif">
            <a:hlinkClick r:id="rId15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85725"/>
            <a:ext cx="342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62050" y="76200"/>
            <a:ext cx="1581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85800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685800"/>
            <a:ext cx="609600" cy="609600"/>
          </a:xfrm>
          <a:prstGeom prst="rect">
            <a:avLst/>
          </a:prstGeo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144780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057400"/>
            <a:ext cx="6686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2743200"/>
            <a:ext cx="6296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52525" y="3429000"/>
            <a:ext cx="6238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66800" y="4038600"/>
            <a:ext cx="650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4648200"/>
            <a:ext cx="6010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9200" y="5334000"/>
            <a:ext cx="678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1905000"/>
            <a:ext cx="609600" cy="609600"/>
          </a:xfrm>
          <a:prstGeom prst="rect">
            <a:avLst/>
          </a:prstGeom>
        </p:spPr>
      </p:pic>
      <p:pic>
        <p:nvPicPr>
          <p:cNvPr id="15" name="Picture 14" descr="g0hwc_cam_animated.gif">
            <a:hlinkClick r:id="rId1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514600"/>
            <a:ext cx="609600" cy="609600"/>
          </a:xfrm>
          <a:prstGeom prst="rect">
            <a:avLst/>
          </a:prstGeom>
        </p:spPr>
      </p:pic>
      <p:pic>
        <p:nvPicPr>
          <p:cNvPr id="16" name="Picture 15" descr="g0hwc_cam_animated.gif">
            <a:hlinkClick r:id="rId16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3200400"/>
            <a:ext cx="609600" cy="609600"/>
          </a:xfrm>
          <a:prstGeom prst="rect">
            <a:avLst/>
          </a:prstGeom>
        </p:spPr>
      </p:pic>
      <p:pic>
        <p:nvPicPr>
          <p:cNvPr id="17" name="Picture 16" descr="g0hwc_cam_animated.gif">
            <a:hlinkClick r:id="rId17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3810000"/>
            <a:ext cx="609600" cy="609600"/>
          </a:xfrm>
          <a:prstGeom prst="rect">
            <a:avLst/>
          </a:prstGeom>
        </p:spPr>
      </p:pic>
      <p:pic>
        <p:nvPicPr>
          <p:cNvPr id="18" name="Picture 17" descr="g0hwc_cam_animated.gif">
            <a:hlinkClick r:id="rId18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4495800"/>
            <a:ext cx="609600" cy="609600"/>
          </a:xfrm>
          <a:prstGeom prst="rect">
            <a:avLst/>
          </a:prstGeom>
        </p:spPr>
      </p:pic>
      <p:pic>
        <p:nvPicPr>
          <p:cNvPr id="19" name="Picture 18" descr="g0hwc_cam_animated.gif">
            <a:hlinkClick r:id="rId19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28600"/>
            <a:ext cx="6153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9225" y="685800"/>
            <a:ext cx="307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762000"/>
            <a:ext cx="609600" cy="609600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76400"/>
            <a:ext cx="7153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133600"/>
            <a:ext cx="3400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181225"/>
            <a:ext cx="152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2057400"/>
            <a:ext cx="609600" cy="609600"/>
          </a:xfrm>
          <a:prstGeom prst="rect">
            <a:avLst/>
          </a:prstGeom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200400"/>
            <a:ext cx="676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657600"/>
            <a:ext cx="3743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3657600"/>
            <a:ext cx="2419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191000"/>
            <a:ext cx="1552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20000"/>
          </a:blip>
          <a:srcRect/>
          <a:stretch>
            <a:fillRect/>
          </a:stretch>
        </p:blipFill>
        <p:spPr bwMode="auto">
          <a:xfrm>
            <a:off x="381000" y="762000"/>
            <a:ext cx="84963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amera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371600"/>
            <a:ext cx="685800" cy="685800"/>
          </a:xfrm>
          <a:prstGeom prst="rect">
            <a:avLst/>
          </a:prstGeo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lum contrast="2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895600"/>
            <a:ext cx="76200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amera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81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 descr="thank-you-anima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792381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18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Sources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4778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http://www.gifandgif.eu/animated_gif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3922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http://www.youtube.com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459069"/>
            <a:ext cx="6158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http://www.google.co.in/imghp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639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NCERT book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22957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During slideshow, Press F1 for help.</a:t>
            </a:r>
          </a:p>
        </p:txBody>
      </p:sp>
    </p:spTree>
    <p:extLst>
      <p:ext uri="{BB962C8B-B14F-4D97-AF65-F5344CB8AC3E}">
        <p14:creationId xmlns:p14="http://schemas.microsoft.com/office/powerpoint/2010/main" val="4099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5800" y="304800"/>
            <a:ext cx="80663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838201"/>
            <a:ext cx="8172451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838200" y="1266825"/>
            <a:ext cx="1676400" cy="436789"/>
            <a:chOff x="838200" y="1266825"/>
            <a:chExt cx="1676400" cy="43678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838200" y="1295400"/>
              <a:ext cx="1232807" cy="408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1266825"/>
              <a:ext cx="457200" cy="41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2038"/>
            <a:ext cx="8291513" cy="3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2000" y="2362200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जैसे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hi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362200"/>
            <a:ext cx="60293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38200" y="5334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इस उदाहरण में पहला पद </a:t>
            </a:r>
            <a:r>
              <a:rPr lang="en-US" sz="2400" dirty="0" smtClean="0"/>
              <a:t>8000 </a:t>
            </a:r>
            <a:r>
              <a:rPr lang="hi-IN" sz="2400" dirty="0" smtClean="0"/>
              <a:t>है तथा</a:t>
            </a:r>
            <a:r>
              <a:rPr lang="en-US" sz="2400" dirty="0" smtClean="0"/>
              <a:t> 500</a:t>
            </a:r>
            <a:r>
              <a:rPr lang="hi-IN" sz="2400" dirty="0" smtClean="0"/>
              <a:t> रूपए सार्व-अंतर है |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4800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/>
              <a:t>इस उदाहरण में पहला पद </a:t>
            </a:r>
            <a:r>
              <a:rPr lang="en-US" sz="2400" dirty="0" smtClean="0"/>
              <a:t>100 </a:t>
            </a:r>
            <a:r>
              <a:rPr lang="hi-IN" sz="2400" dirty="0" smtClean="0"/>
              <a:t>है तथा</a:t>
            </a:r>
            <a:r>
              <a:rPr lang="en-US" sz="2400" dirty="0" smtClean="0"/>
              <a:t> 50</a:t>
            </a:r>
            <a:r>
              <a:rPr lang="hi-IN" sz="2400" dirty="0" smtClean="0"/>
              <a:t> रूपए सार्व-अंतर है |</a:t>
            </a:r>
            <a:endParaRPr lang="en-US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743200"/>
            <a:ext cx="8534400" cy="164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5" y="990600"/>
            <a:ext cx="905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19075" y="304800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 5, 9,13, ………………………..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524000"/>
            <a:ext cx="4514850" cy="438150"/>
            <a:chOff x="152400" y="1524000"/>
            <a:chExt cx="4514850" cy="4381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52400" y="1524000"/>
              <a:ext cx="11620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295400" y="1524000"/>
              <a:ext cx="33718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09800"/>
            <a:ext cx="510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66775" y="2667000"/>
            <a:ext cx="6448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3200400"/>
            <a:ext cx="583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8458200" cy="7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724400"/>
            <a:ext cx="8153400" cy="11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80975"/>
            <a:ext cx="3648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762000"/>
            <a:ext cx="3838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95400"/>
            <a:ext cx="732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914400" y="1828800"/>
            <a:ext cx="7324725" cy="571500"/>
            <a:chOff x="914400" y="1828800"/>
            <a:chExt cx="7324725" cy="5715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14400" y="1828800"/>
              <a:ext cx="37242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bright="-40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828800"/>
              <a:ext cx="2286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010400" y="1828800"/>
              <a:ext cx="1228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362200"/>
            <a:ext cx="1447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971800"/>
            <a:ext cx="6486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09800" y="3886200"/>
            <a:ext cx="580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6, 6 + 3, 6 + 2 x 3, 6 + 3 x 3, …………………………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4419600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6, 6 + 3, 6 + 6, 6 + 9, …………………………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4953000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6, 9, 12, 15, …………………………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562600"/>
            <a:ext cx="7486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685800"/>
            <a:ext cx="8217243" cy="3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135472"/>
            <a:ext cx="8382000" cy="3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473543"/>
            <a:ext cx="3429000" cy="3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85800" y="209550"/>
            <a:ext cx="1781175" cy="392514"/>
            <a:chOff x="685800" y="209550"/>
            <a:chExt cx="1781175" cy="39251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5800" y="228601"/>
              <a:ext cx="1067637" cy="35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752600" y="209550"/>
              <a:ext cx="714375" cy="39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905000"/>
            <a:ext cx="1143000" cy="3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240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2667000"/>
            <a:ext cx="590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667000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2667000" y="3200400"/>
            <a:ext cx="981075" cy="371475"/>
            <a:chOff x="2667000" y="3581400"/>
            <a:chExt cx="981075" cy="371475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667000" y="3581400"/>
              <a:ext cx="4000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lum bright="-40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3581400"/>
              <a:ext cx="5238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3657600"/>
            <a:ext cx="2800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8850" y="4191000"/>
            <a:ext cx="2876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4648200"/>
            <a:ext cx="2924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105400"/>
            <a:ext cx="7934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990600" y="5597395"/>
            <a:ext cx="8030341" cy="447869"/>
            <a:chOff x="990600" y="5597395"/>
            <a:chExt cx="8030341" cy="447869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5597395"/>
              <a:ext cx="1968566" cy="42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lum bright="-40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5638800"/>
              <a:ext cx="6049141" cy="40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990600" y="6019800"/>
            <a:ext cx="3505200" cy="390525"/>
            <a:chOff x="990600" y="6019800"/>
            <a:chExt cx="3505200" cy="390525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990600" y="6042155"/>
              <a:ext cx="3036527" cy="35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0" cstate="print">
              <a:lum bright="-40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3245" y="6019800"/>
              <a:ext cx="38255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66800" y="228600"/>
            <a:ext cx="1619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762000"/>
            <a:ext cx="8915400" cy="905117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1981200"/>
            <a:ext cx="1371600" cy="13716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133600"/>
            <a:ext cx="269557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67200" y="2133600"/>
            <a:ext cx="277177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3352800"/>
            <a:ext cx="8229599" cy="5334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114800"/>
            <a:ext cx="2628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800600" y="4114800"/>
            <a:ext cx="3171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953000"/>
            <a:ext cx="348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800600" y="4953000"/>
            <a:ext cx="3952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g0hwc_cam_animated.gif">
            <a:hlinkClick r:id="rId13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962400"/>
            <a:ext cx="838200" cy="838200"/>
          </a:xfrm>
          <a:prstGeom prst="rect">
            <a:avLst/>
          </a:prstGeom>
        </p:spPr>
      </p:pic>
      <p:pic>
        <p:nvPicPr>
          <p:cNvPr id="16" name="Picture 15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3962400"/>
            <a:ext cx="838200" cy="838200"/>
          </a:xfrm>
          <a:prstGeom prst="rect">
            <a:avLst/>
          </a:prstGeom>
        </p:spPr>
      </p:pic>
      <p:pic>
        <p:nvPicPr>
          <p:cNvPr id="17" name="Picture 16" descr="g0hwc_cam_animated.gif">
            <a:hlinkClick r:id="rId15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724400"/>
            <a:ext cx="838200" cy="838200"/>
          </a:xfrm>
          <a:prstGeom prst="rect">
            <a:avLst/>
          </a:prstGeom>
        </p:spPr>
      </p:pic>
      <p:pic>
        <p:nvPicPr>
          <p:cNvPr id="18" name="Picture 17" descr="g0hwc_cam_animated.gif">
            <a:hlinkClick r:id="rId16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4800600"/>
            <a:ext cx="838200" cy="8382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0"/>
            <a:ext cx="224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609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66800"/>
            <a:ext cx="876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1" y="1524000"/>
            <a:ext cx="74832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133600"/>
            <a:ext cx="838200" cy="83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1" y="2971800"/>
            <a:ext cx="8229599" cy="57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3429000"/>
            <a:ext cx="6063504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343400"/>
            <a:ext cx="838200" cy="838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D2C5-3FB8-4D7D-8040-7D8781BC9E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On-screen Show (4:3)</PresentationFormat>
  <Paragraphs>130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2016-08-29T07:36:09Z</dcterms:modified>
</cp:coreProperties>
</file>