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EDUCATION DEPARTMENT ,CHANDIGARH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9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34.jpeg"/><Relationship Id="rId5" Type="http://schemas.openxmlformats.org/officeDocument/2006/relationships/image" Target="../media/image55.png"/><Relationship Id="rId10" Type="http://schemas.openxmlformats.org/officeDocument/2006/relationships/hyperlink" Target="Raw%20Material/Video/Hindi%20%20%20Theorem%2010.2%20%20%20The%20lengths%20of%20tangents%20drawn%20from%20an...%20Ch%2010%20%20%20Math%20for%20Class%20X%20CBSE.flv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slide" Target="slide13.xml"/><Relationship Id="rId7" Type="http://schemas.openxmlformats.org/officeDocument/2006/relationships/slide" Target="slide23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" Target="slide1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3.png"/><Relationship Id="rId5" Type="http://schemas.openxmlformats.org/officeDocument/2006/relationships/slide" Target="slide19.xml"/><Relationship Id="rId15" Type="http://schemas.openxmlformats.org/officeDocument/2006/relationships/image" Target="../media/image7.png"/><Relationship Id="rId10" Type="http://schemas.openxmlformats.org/officeDocument/2006/relationships/slide" Target="slide27.xml"/><Relationship Id="rId19" Type="http://schemas.openxmlformats.org/officeDocument/2006/relationships/image" Target="../media/image11.png"/><Relationship Id="rId4" Type="http://schemas.openxmlformats.org/officeDocument/2006/relationships/slide" Target="slide15.xml"/><Relationship Id="rId9" Type="http://schemas.openxmlformats.org/officeDocument/2006/relationships/slide" Target="slide30.xml"/><Relationship Id="rId14" Type="http://schemas.openxmlformats.org/officeDocument/2006/relationships/image" Target="../media/image6.png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35.png"/><Relationship Id="rId5" Type="http://schemas.openxmlformats.org/officeDocument/2006/relationships/image" Target="../media/image61.pn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2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7.png"/><Relationship Id="rId5" Type="http://schemas.openxmlformats.org/officeDocument/2006/relationships/image" Target="../media/image35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undjay.com/" TargetMode="External"/><Relationship Id="rId3" Type="http://schemas.openxmlformats.org/officeDocument/2006/relationships/hyperlink" Target="http://www.animationsplayhouse.com/" TargetMode="External"/><Relationship Id="rId7" Type="http://schemas.openxmlformats.org/officeDocument/2006/relationships/hyperlink" Target="http://www.ncert.nic.in/" TargetMode="External"/><Relationship Id="rId2" Type="http://schemas.openxmlformats.org/officeDocument/2006/relationships/hyperlink" Target="http://www.animationlibrar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ages.google.co.in/" TargetMode="External"/><Relationship Id="rId5" Type="http://schemas.openxmlformats.org/officeDocument/2006/relationships/hyperlink" Target="http://www.ilovewavs.com/" TargetMode="External"/><Relationship Id="rId10" Type="http://schemas.openxmlformats.org/officeDocument/2006/relationships/hyperlink" Target="http://www.youtube.com/" TargetMode="External"/><Relationship Id="rId4" Type="http://schemas.openxmlformats.org/officeDocument/2006/relationships/hyperlink" Target="http://www.heatheranimations.com/" TargetMode="External"/><Relationship Id="rId9" Type="http://schemas.openxmlformats.org/officeDocument/2006/relationships/hyperlink" Target="http://www.soundbibl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hyperlink" Target="Raw%20Material/Video/Hindi%20%20%20Theorem%2010.1%20%20%20The%20tangent%20at%20any%20point%20of%20a%20circle%20is...%20Ch%2010%20%20%20Math%20for%20Class%20X%20CBSE.flv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 descr="C:\Users\sie32\Desktop\jhmh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495800" cy="539228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239000" y="5297269"/>
            <a:ext cx="18475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  <a:hlinkClick r:id="rId3" action="ppaction://hlinksldjump"/>
              </a:rPr>
              <a:t>Click here</a:t>
            </a:r>
          </a:p>
          <a:p>
            <a:r>
              <a:rPr lang="en-US" sz="2400" b="1" dirty="0" smtClean="0">
                <a:solidFill>
                  <a:srgbClr val="FF0000"/>
                </a:solidFill>
                <a:hlinkClick r:id="rId3" action="ppaction://hlinksldjump"/>
              </a:rPr>
              <a:t> for teachers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9600" y="381000"/>
            <a:ext cx="1524000" cy="61608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0"/>
            <a:ext cx="25503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200" y="10668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  </a:t>
            </a:r>
            <a:r>
              <a:rPr lang="hi-IN" sz="2800" dirty="0" smtClean="0"/>
              <a:t>स्पर्श रेखा </a:t>
            </a:r>
            <a:r>
              <a:rPr lang="en-US" sz="2800" dirty="0" smtClean="0"/>
              <a:t>AB  </a:t>
            </a:r>
            <a:r>
              <a:rPr lang="hi-IN" sz="2800" dirty="0" smtClean="0"/>
              <a:t>पर  स्पर्श  बिंदु </a:t>
            </a:r>
            <a:r>
              <a:rPr lang="en-US" sz="2800" dirty="0" smtClean="0"/>
              <a:t>P  </a:t>
            </a:r>
            <a:r>
              <a:rPr lang="hi-IN" sz="2800" dirty="0" smtClean="0"/>
              <a:t>से  अतिरिक्त  कोई और  बिंदु हैं </a:t>
            </a:r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43000" y="2133600"/>
            <a:ext cx="4479111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इसलिए  </a:t>
            </a:r>
            <a:r>
              <a:rPr lang="en-US" sz="2800" dirty="0" smtClean="0"/>
              <a:t>Q  </a:t>
            </a:r>
            <a:r>
              <a:rPr lang="hi-IN" sz="2800" dirty="0" smtClean="0"/>
              <a:t>वृत्त के बाहर हैं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90600" y="3210580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/>
              <a:t>माना </a:t>
            </a:r>
            <a:r>
              <a:rPr lang="en-US" sz="2800" dirty="0" smtClean="0"/>
              <a:t>OQ </a:t>
            </a:r>
            <a:r>
              <a:rPr lang="hi-IN" sz="2800" dirty="0" smtClean="0"/>
              <a:t>वृत्त को </a:t>
            </a:r>
            <a:r>
              <a:rPr lang="en-US" sz="2800" dirty="0" smtClean="0"/>
              <a:t>R  </a:t>
            </a:r>
            <a:r>
              <a:rPr lang="hi-IN" sz="2800" dirty="0" smtClean="0"/>
              <a:t>पर काटता हैं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4277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तब  </a:t>
            </a:r>
            <a:r>
              <a:rPr lang="en-US" sz="2800" dirty="0" smtClean="0"/>
              <a:t>OR &lt;OQ  ( </a:t>
            </a:r>
            <a:r>
              <a:rPr lang="hi-IN" sz="2800" dirty="0" smtClean="0"/>
              <a:t>एक हिस्सा पुरे से कम होता हैं ) ...( 1</a:t>
            </a:r>
            <a:r>
              <a:rPr lang="en-US" sz="2800" dirty="0" smtClean="0"/>
              <a:t>)</a:t>
            </a:r>
            <a:r>
              <a:rPr lang="hi-IN" sz="2800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33400" y="5294293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परन्तु </a:t>
            </a:r>
            <a:r>
              <a:rPr lang="en-US" sz="2800" dirty="0" smtClean="0"/>
              <a:t>OP =OR    ( </a:t>
            </a:r>
            <a:r>
              <a:rPr lang="hi-IN" sz="2800" dirty="0" smtClean="0"/>
              <a:t>एक ही वृत्त की  त्रिज्याएँ) </a:t>
            </a:r>
            <a:r>
              <a:rPr lang="en-US" sz="2800" dirty="0" smtClean="0"/>
              <a:t>.....</a:t>
            </a:r>
            <a:r>
              <a:rPr lang="hi-IN" sz="2800" dirty="0" smtClean="0"/>
              <a:t>( 2 )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67375" y="1524000"/>
            <a:ext cx="3476625" cy="27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153400" y="3276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46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410200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/>
              <a:t>अतः </a:t>
            </a:r>
            <a:r>
              <a:rPr lang="en-US" sz="2800" dirty="0" smtClean="0"/>
              <a:t>OP  , AB  </a:t>
            </a:r>
            <a:r>
              <a:rPr lang="hi-IN" sz="2800" dirty="0" smtClean="0"/>
              <a:t>पर लंब हैं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770293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परन्तु एक  बिंदु और एक रेखा  के बीच  सबसे छोटी दूरी  लंब होती हैं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2044005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इस प्रकार </a:t>
            </a:r>
            <a:r>
              <a:rPr lang="en-US" sz="2800" dirty="0" smtClean="0"/>
              <a:t>OP  </a:t>
            </a:r>
            <a:r>
              <a:rPr lang="hi-IN" sz="2800" dirty="0" smtClean="0"/>
              <a:t>बिंदु </a:t>
            </a:r>
            <a:r>
              <a:rPr lang="en-US" sz="2800" dirty="0" smtClean="0"/>
              <a:t>O  </a:t>
            </a:r>
            <a:r>
              <a:rPr lang="hi-IN" sz="2800" dirty="0" smtClean="0"/>
              <a:t>से रेखा </a:t>
            </a:r>
            <a:r>
              <a:rPr lang="en-US" sz="2800" dirty="0" smtClean="0"/>
              <a:t>XY  </a:t>
            </a:r>
            <a:r>
              <a:rPr lang="hi-IN" sz="2800" dirty="0" smtClean="0"/>
              <a:t>से मिलकर बनने वाली सभी रेखाओं में सबसे छोटी हैं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90600" y="1219200"/>
            <a:ext cx="529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/>
              <a:t>इसलिए </a:t>
            </a:r>
            <a:r>
              <a:rPr lang="en-US" sz="2800" dirty="0" smtClean="0"/>
              <a:t>OP &lt;OQ     (1  </a:t>
            </a:r>
            <a:r>
              <a:rPr lang="hi-IN" sz="2800" dirty="0" smtClean="0"/>
              <a:t>और 2  से )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0"/>
            <a:ext cx="25503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943600" y="1295400"/>
            <a:ext cx="3200400" cy="2590800"/>
            <a:chOff x="5667375" y="1524000"/>
            <a:chExt cx="3476625" cy="27416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667375" y="1524000"/>
              <a:ext cx="3476625" cy="27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8153400" y="3276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4876" b="18182"/>
          <a:stretch>
            <a:fillRect/>
          </a:stretch>
        </p:blipFill>
        <p:spPr bwMode="auto">
          <a:xfrm>
            <a:off x="2514600" y="0"/>
            <a:ext cx="4207631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838200"/>
            <a:ext cx="7823200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590800"/>
            <a:ext cx="3990975" cy="523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352800"/>
            <a:ext cx="6619875" cy="10096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4648200"/>
            <a:ext cx="8288215" cy="106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676400" y="190500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b="1" dirty="0" smtClean="0">
                <a:solidFill>
                  <a:srgbClr val="FF0000"/>
                </a:solidFill>
              </a:rPr>
              <a:t>अनगिनत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429000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 smtClean="0">
                <a:solidFill>
                  <a:srgbClr val="FF0000"/>
                </a:solidFill>
              </a:rPr>
              <a:t>एक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5181600"/>
            <a:ext cx="1591003" cy="533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52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990600"/>
            <a:ext cx="7124700" cy="129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2667000"/>
            <a:ext cx="6812660" cy="13668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4876" b="18182"/>
          <a:stretch>
            <a:fillRect/>
          </a:stretch>
        </p:blipFill>
        <p:spPr bwMode="auto">
          <a:xfrm>
            <a:off x="2514600" y="0"/>
            <a:ext cx="4207631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67269" y="1066800"/>
            <a:ext cx="80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 </a:t>
            </a:r>
            <a:r>
              <a:rPr lang="hi-IN" sz="3600" b="1" dirty="0" smtClean="0">
                <a:solidFill>
                  <a:srgbClr val="FF0000"/>
                </a:solidFill>
              </a:rPr>
              <a:t>दो</a:t>
            </a:r>
            <a:r>
              <a:rPr lang="hi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352800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solidFill>
                  <a:srgbClr val="FF0000"/>
                </a:solidFill>
              </a:rPr>
              <a:t>स्पर्श बिंदु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685800"/>
            <a:ext cx="7490847" cy="1828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2971800"/>
            <a:ext cx="1657350" cy="5810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b="16883"/>
          <a:stretch>
            <a:fillRect/>
          </a:stretch>
        </p:blipFill>
        <p:spPr bwMode="auto">
          <a:xfrm>
            <a:off x="1447800" y="4038600"/>
            <a:ext cx="1514475" cy="609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2971800"/>
            <a:ext cx="1762125" cy="542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4038600"/>
            <a:ext cx="2066925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4876" b="18182"/>
          <a:stretch>
            <a:fillRect/>
          </a:stretch>
        </p:blipFill>
        <p:spPr bwMode="auto">
          <a:xfrm>
            <a:off x="2514600" y="0"/>
            <a:ext cx="4207631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038600" y="3810000"/>
            <a:ext cx="2438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5029200"/>
            <a:ext cx="5257800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FOR   More question Refer to Exercise 10.1 of </a:t>
            </a:r>
            <a:r>
              <a:rPr lang="en-US" sz="3200" b="1" dirty="0" err="1" smtClean="0">
                <a:solidFill>
                  <a:srgbClr val="7030A0"/>
                </a:solidFill>
              </a:rPr>
              <a:t>Ncert</a:t>
            </a:r>
            <a:r>
              <a:rPr lang="en-US" sz="3200" b="1" dirty="0" smtClean="0">
                <a:solidFill>
                  <a:srgbClr val="7030A0"/>
                </a:solidFill>
              </a:rPr>
              <a:t>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0"/>
            <a:ext cx="7077075" cy="647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914400"/>
            <a:ext cx="6334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7600" y="2286000"/>
            <a:ext cx="3328987" cy="33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962400" y="2514600"/>
            <a:ext cx="3124200" cy="2667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581400" y="3886200"/>
            <a:ext cx="3657600" cy="1524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57600" y="3505200"/>
            <a:ext cx="3352800" cy="5334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00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3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" y="838200"/>
            <a:ext cx="6172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0"/>
            <a:ext cx="7077075" cy="647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7013" y="1828800"/>
            <a:ext cx="3328987" cy="33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362200" y="1981200"/>
            <a:ext cx="4038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4953000"/>
            <a:ext cx="4038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219199" y="2667000"/>
            <a:ext cx="3581400" cy="9906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7200" y="2067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2971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49631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4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609600"/>
            <a:ext cx="666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0"/>
            <a:ext cx="7077075" cy="647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438400"/>
            <a:ext cx="3328987" cy="33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810000" y="2057400"/>
            <a:ext cx="3429000" cy="1981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657600" y="4038600"/>
            <a:ext cx="3581400" cy="2362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37439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143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344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438400"/>
            <a:ext cx="3328987" cy="33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810000" y="2057400"/>
            <a:ext cx="3429000" cy="1981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657600" y="4038600"/>
            <a:ext cx="3581400" cy="2362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37439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143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344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838200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0"/>
            <a:ext cx="3429000" cy="6194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92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0"/>
            <a:ext cx="1533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209800" y="0"/>
            <a:ext cx="61203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524000"/>
            <a:ext cx="3629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505200"/>
            <a:ext cx="1314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4800600"/>
            <a:ext cx="3848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2000" y="30480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5800" y="3925669"/>
            <a:ext cx="152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 </a:t>
            </a:r>
            <a:r>
              <a:rPr lang="hi-IN" sz="3600" b="1" dirty="0" smtClean="0"/>
              <a:t>रचना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14400" y="10668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2057400"/>
            <a:ext cx="4286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flipV="1">
            <a:off x="5029200" y="3582988"/>
            <a:ext cx="2362200" cy="746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477000" y="2743200"/>
            <a:ext cx="114300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515100" y="3771900"/>
            <a:ext cx="990600" cy="762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ie32\Desktop\Chapter-10\Raw Material\Picture\videoCamera[1]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6362700"/>
            <a:ext cx="49530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9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C:\Users\sie32\Desktop\MANOCHA\animated girls\untitled (2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21336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Picture 4" descr="C:\Users\sie32\Desktop\MANOCHA\animated girls\untitled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28956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Picture 4" descr="C:\Users\sie32\Desktop\MANOCHA\animated girls\untitled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37338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Picture 4" descr="C:\Users\sie32\Desktop\MANOCHA\animated girls\untitled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45720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Picture 4" descr="C:\Users\sie32\Desktop\MANOCHA\animated girls\untitled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53340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Picture 4" descr="C:\Users\sie32\Desktop\MANOCHA\animated girls\untitled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37338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Picture 4" descr="C:\Users\sie32\Desktop\MANOCHA\animated girls\untitled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28194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2" name="Picture 4" descr="C:\Users\sie32\Desktop\MANOCHA\animated girls\untitled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1981200"/>
            <a:ext cx="685800" cy="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515259" y="0"/>
            <a:ext cx="449514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4000" b="1" dirty="0" smtClean="0">
                <a:solidFill>
                  <a:srgbClr val="FF0000"/>
                </a:solidFill>
              </a:rPr>
              <a:t>हमें क्या सीखना हैं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371600"/>
            <a:ext cx="2743200" cy="6121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133600"/>
            <a:ext cx="1905000" cy="6386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819400"/>
            <a:ext cx="1562100" cy="552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4876" b="18182"/>
          <a:stretch>
            <a:fillRect/>
          </a:stretch>
        </p:blipFill>
        <p:spPr bwMode="auto">
          <a:xfrm>
            <a:off x="1524000" y="3657600"/>
            <a:ext cx="2667000" cy="609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76400" y="5410200"/>
            <a:ext cx="7077075" cy="647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b="23593"/>
          <a:stretch>
            <a:fillRect/>
          </a:stretch>
        </p:blipFill>
        <p:spPr bwMode="auto">
          <a:xfrm>
            <a:off x="5257800" y="1981200"/>
            <a:ext cx="2177143" cy="6096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34000" y="1295400"/>
            <a:ext cx="2040294" cy="6096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572000"/>
            <a:ext cx="2895600" cy="6194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7800" y="2819400"/>
            <a:ext cx="1828800" cy="6893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7800" y="373380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C:\Users\sie32\Desktop\MANOCHA\animated girls\untitled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371600"/>
            <a:ext cx="685800" cy="67920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5" name="Picture 24" descr="C:\Users\sie32\Desktop\MANOCHA\animated girls\untitled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1219200"/>
            <a:ext cx="685800" cy="67920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4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990600"/>
            <a:ext cx="4200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257800" y="228600"/>
            <a:ext cx="4019550" cy="1790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1828800"/>
            <a:ext cx="5057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2438400"/>
            <a:ext cx="5591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048000"/>
            <a:ext cx="3609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" y="3810000"/>
            <a:ext cx="6400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4572000"/>
            <a:ext cx="5553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81171" y="1828800"/>
            <a:ext cx="3562829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19400" y="0"/>
            <a:ext cx="2286000" cy="8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9600" y="381000"/>
            <a:ext cx="1524000" cy="61608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8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685800"/>
            <a:ext cx="7086600" cy="18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00400" y="0"/>
            <a:ext cx="1828800" cy="6893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048001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4953000"/>
            <a:ext cx="1495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5943600"/>
            <a:ext cx="1924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57200" y="44958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57200" y="5486400"/>
            <a:ext cx="152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 </a:t>
            </a:r>
            <a:r>
              <a:rPr lang="hi-IN" sz="3600" b="1" dirty="0" smtClean="0"/>
              <a:t>रचना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66800" y="23622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00700" y="1905000"/>
            <a:ext cx="3543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>
            <a:off x="6934200" y="3657600"/>
            <a:ext cx="685800" cy="381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90800" y="0"/>
            <a:ext cx="1828800" cy="6893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1066800"/>
            <a:ext cx="4467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124450" y="0"/>
            <a:ext cx="4019550" cy="17907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" y="2209800"/>
            <a:ext cx="2419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3200400"/>
            <a:ext cx="7181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5800" y="457200"/>
            <a:ext cx="1524000" cy="61608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389915" y="1600200"/>
            <a:ext cx="27540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29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" y="533400"/>
            <a:ext cx="78570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 b="20000"/>
          <a:stretch>
            <a:fillRect/>
          </a:stretch>
        </p:blipFill>
        <p:spPr bwMode="auto">
          <a:xfrm>
            <a:off x="3276600" y="0"/>
            <a:ext cx="2947147" cy="609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95400" y="18288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CD </a:t>
            </a:r>
            <a:r>
              <a:rPr lang="hi-IN" sz="2800" dirty="0" smtClean="0"/>
              <a:t>और  </a:t>
            </a:r>
            <a:r>
              <a:rPr lang="en-US" sz="2800" dirty="0" smtClean="0"/>
              <a:t>EF , </a:t>
            </a:r>
            <a:r>
              <a:rPr lang="hi-IN" sz="2800" dirty="0" smtClean="0"/>
              <a:t>वृत्त   के   ब्यास </a:t>
            </a:r>
            <a:r>
              <a:rPr lang="en-US" sz="2800" dirty="0" smtClean="0"/>
              <a:t>AB  </a:t>
            </a:r>
            <a:r>
              <a:rPr lang="hi-IN" sz="2800" dirty="0" smtClean="0"/>
              <a:t>के अंतिम सिरों </a:t>
            </a:r>
            <a:r>
              <a:rPr lang="en-US" sz="2800" dirty="0" smtClean="0"/>
              <a:t>A </a:t>
            </a:r>
            <a:r>
              <a:rPr lang="hi-IN" sz="2800" dirty="0" smtClean="0"/>
              <a:t>और</a:t>
            </a:r>
            <a:r>
              <a:rPr lang="en-US" sz="2800" dirty="0" smtClean="0"/>
              <a:t> </a:t>
            </a:r>
            <a:r>
              <a:rPr lang="hi-IN" sz="2800" dirty="0" smtClean="0"/>
              <a:t> </a:t>
            </a:r>
            <a:r>
              <a:rPr lang="en-US" sz="2800" dirty="0" smtClean="0"/>
              <a:t>B </a:t>
            </a:r>
            <a:r>
              <a:rPr lang="hi-IN" sz="2800" dirty="0" smtClean="0"/>
              <a:t>पर खीचीं स्पर्श रेखायें  हैं ,वृत्त  का   केंद्र  </a:t>
            </a:r>
            <a:r>
              <a:rPr lang="en-US" sz="2800" dirty="0" smtClean="0"/>
              <a:t>O  </a:t>
            </a:r>
            <a:r>
              <a:rPr lang="hi-IN" sz="2800" dirty="0" smtClean="0"/>
              <a:t>हैं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352800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CD II  EF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4659868"/>
            <a:ext cx="5638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CD  </a:t>
            </a:r>
            <a:r>
              <a:rPr lang="hi-IN" sz="2800" dirty="0" smtClean="0"/>
              <a:t>वृत्त के बिंदु </a:t>
            </a:r>
            <a:r>
              <a:rPr lang="en-US" sz="2800" dirty="0" smtClean="0"/>
              <a:t>A  </a:t>
            </a:r>
            <a:r>
              <a:rPr lang="hi-IN" sz="2800" dirty="0" smtClean="0"/>
              <a:t>पर स्पर्श रेखा हैं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5267980"/>
            <a:ext cx="2669000" cy="523220"/>
            <a:chOff x="2209800" y="4583668"/>
            <a:chExt cx="2669000" cy="523220"/>
          </a:xfrm>
        </p:grpSpPr>
        <p:sp>
          <p:nvSpPr>
            <p:cNvPr id="15" name="Rectangle 14"/>
            <p:cNvSpPr/>
            <p:nvPr/>
          </p:nvSpPr>
          <p:spPr>
            <a:xfrm>
              <a:off x="2209800" y="4583668"/>
              <a:ext cx="2669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dirty="0" smtClean="0"/>
                <a:t>अतः</a:t>
              </a:r>
              <a:r>
                <a:rPr lang="en-US" sz="2800" dirty="0" smtClean="0"/>
                <a:t>  </a:t>
              </a:r>
              <a:r>
                <a:rPr lang="hi-IN" sz="2800" dirty="0" smtClean="0"/>
                <a:t> </a:t>
              </a:r>
              <a:r>
                <a:rPr lang="en-US" sz="2800" dirty="0" smtClean="0"/>
                <a:t>BAD =90 *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71800" y="4648204"/>
              <a:ext cx="228600" cy="306385"/>
              <a:chOff x="7757160" y="2895612"/>
              <a:chExt cx="731520" cy="99734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757160" y="3887791"/>
                <a:ext cx="731520" cy="51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7382999" y="3269781"/>
                <a:ext cx="992178" cy="243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9600" y="32004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16764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04800" y="3886200"/>
            <a:ext cx="1524000" cy="616085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55" name="Group 54"/>
          <p:cNvGrpSpPr/>
          <p:nvPr/>
        </p:nvGrpSpPr>
        <p:grpSpPr>
          <a:xfrm>
            <a:off x="5257800" y="2743200"/>
            <a:ext cx="3657600" cy="3647420"/>
            <a:chOff x="5257800" y="2829580"/>
            <a:chExt cx="3657600" cy="3647420"/>
          </a:xfrm>
        </p:grpSpPr>
        <p:sp>
          <p:nvSpPr>
            <p:cNvPr id="37" name="TextBox 36"/>
            <p:cNvSpPr txBox="1"/>
            <p:nvPr/>
          </p:nvSpPr>
          <p:spPr>
            <a:xfrm>
              <a:off x="8458200" y="58775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257800" y="2829580"/>
              <a:ext cx="3657600" cy="3647420"/>
              <a:chOff x="1676400" y="2829580"/>
              <a:chExt cx="3657600" cy="364742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676400" y="2829580"/>
                <a:ext cx="3657600" cy="3647420"/>
                <a:chOff x="5562600" y="2829580"/>
                <a:chExt cx="3581400" cy="3647420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5943600" y="5943600"/>
                  <a:ext cx="320040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26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867400" y="3200400"/>
                  <a:ext cx="2924175" cy="2933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5638800" y="3427412"/>
                  <a:ext cx="320040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7239000" y="28295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239000" y="59537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19800" y="586740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E</a:t>
                  </a:r>
                  <a:endParaRPr lang="en-US" sz="28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562600" y="29819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229600" y="29819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D</a:t>
                  </a:r>
                  <a:endParaRPr lang="en-US" sz="2800" dirty="0"/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2324894" y="4761706"/>
                <a:ext cx="2513806" cy="79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124450" y="1066800"/>
            <a:ext cx="4019550" cy="17907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3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367" y="5105400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CD II  EF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86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परन्तु ये एकान्तर  कोण हैं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66800" y="2743200"/>
            <a:ext cx="3876061" cy="523220"/>
            <a:chOff x="1676400" y="3505200"/>
            <a:chExt cx="3876061" cy="523220"/>
          </a:xfrm>
        </p:grpSpPr>
        <p:sp>
          <p:nvSpPr>
            <p:cNvPr id="8" name="Rectangle 7"/>
            <p:cNvSpPr/>
            <p:nvPr/>
          </p:nvSpPr>
          <p:spPr>
            <a:xfrm>
              <a:off x="1676400" y="3505200"/>
              <a:ext cx="3876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dirty="0" smtClean="0"/>
                <a:t>इसलिए </a:t>
              </a:r>
              <a:r>
                <a:rPr lang="en-US" sz="2800" dirty="0" smtClean="0"/>
                <a:t>BAD =   ABD =90 </a:t>
              </a:r>
            </a:p>
          </p:txBody>
        </p:sp>
        <p:grpSp>
          <p:nvGrpSpPr>
            <p:cNvPr id="9" name="Group 24"/>
            <p:cNvGrpSpPr/>
            <p:nvPr/>
          </p:nvGrpSpPr>
          <p:grpSpPr>
            <a:xfrm>
              <a:off x="2819400" y="3657496"/>
              <a:ext cx="381000" cy="304904"/>
              <a:chOff x="6781800" y="2895600"/>
              <a:chExt cx="1219200" cy="99218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781800" y="3886200"/>
                <a:ext cx="12192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6477000" y="3200400"/>
                <a:ext cx="9906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4"/>
            <p:cNvGrpSpPr/>
            <p:nvPr/>
          </p:nvGrpSpPr>
          <p:grpSpPr>
            <a:xfrm>
              <a:off x="3962400" y="3657496"/>
              <a:ext cx="381000" cy="304904"/>
              <a:chOff x="6781800" y="2895600"/>
              <a:chExt cx="1219200" cy="9921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781800" y="3886200"/>
                <a:ext cx="12192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6477000" y="3200400"/>
                <a:ext cx="9906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1752600" y="1762780"/>
            <a:ext cx="3200400" cy="523220"/>
            <a:chOff x="2362200" y="1524000"/>
            <a:chExt cx="3200400" cy="523220"/>
          </a:xfrm>
        </p:grpSpPr>
        <p:grpSp>
          <p:nvGrpSpPr>
            <p:cNvPr id="16" name="Group 24"/>
            <p:cNvGrpSpPr/>
            <p:nvPr/>
          </p:nvGrpSpPr>
          <p:grpSpPr>
            <a:xfrm>
              <a:off x="3047994" y="1600200"/>
              <a:ext cx="457199" cy="382588"/>
              <a:chOff x="6462582" y="3201075"/>
              <a:chExt cx="767388" cy="76686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462582" y="3964758"/>
                <a:ext cx="767388" cy="3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6336549" y="3327119"/>
                <a:ext cx="763684" cy="5115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2362200" y="1524000"/>
              <a:ext cx="32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i-IN" sz="2800" dirty="0" smtClean="0"/>
                <a:t>अतः</a:t>
              </a:r>
              <a:r>
                <a:rPr lang="en-US" sz="2800" dirty="0" smtClean="0"/>
                <a:t>     ABD =90 </a:t>
              </a:r>
              <a:r>
                <a:rPr lang="en-US" dirty="0" smtClean="0"/>
                <a:t>*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7800" y="1676400"/>
            <a:ext cx="3657600" cy="3647420"/>
            <a:chOff x="5257800" y="2829580"/>
            <a:chExt cx="3657600" cy="3647420"/>
          </a:xfrm>
        </p:grpSpPr>
        <p:sp>
          <p:nvSpPr>
            <p:cNvPr id="27" name="TextBox 26"/>
            <p:cNvSpPr txBox="1"/>
            <p:nvPr/>
          </p:nvSpPr>
          <p:spPr>
            <a:xfrm>
              <a:off x="8458200" y="58775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grpSp>
          <p:nvGrpSpPr>
            <p:cNvPr id="28" name="Group 53"/>
            <p:cNvGrpSpPr/>
            <p:nvPr/>
          </p:nvGrpSpPr>
          <p:grpSpPr>
            <a:xfrm>
              <a:off x="5257798" y="2829580"/>
              <a:ext cx="3657600" cy="3647420"/>
              <a:chOff x="1676398" y="2829580"/>
              <a:chExt cx="3657600" cy="3647420"/>
            </a:xfrm>
          </p:grpSpPr>
          <p:grpSp>
            <p:nvGrpSpPr>
              <p:cNvPr id="29" name="Group 41"/>
              <p:cNvGrpSpPr/>
              <p:nvPr/>
            </p:nvGrpSpPr>
            <p:grpSpPr>
              <a:xfrm>
                <a:off x="1676398" y="2829580"/>
                <a:ext cx="3657600" cy="3647420"/>
                <a:chOff x="5562600" y="2829580"/>
                <a:chExt cx="3581400" cy="3647420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5943600" y="5943600"/>
                  <a:ext cx="320040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867400" y="3200400"/>
                  <a:ext cx="2924175" cy="2933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5638800" y="3427412"/>
                  <a:ext cx="320040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7239000" y="28295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239000" y="59537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19800" y="586740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E</a:t>
                  </a:r>
                  <a:endParaRPr lang="en-US" sz="28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562600" y="29819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229600" y="29819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D</a:t>
                  </a:r>
                  <a:endParaRPr lang="en-US" sz="2800" dirty="0"/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2324894" y="4761706"/>
                <a:ext cx="2513806" cy="79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1219200" y="914400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   </a:t>
            </a:r>
            <a:r>
              <a:rPr lang="hi-IN" sz="2400" dirty="0" smtClean="0"/>
              <a:t>वृत्त के बिंदु </a:t>
            </a:r>
            <a:r>
              <a:rPr lang="en-US" sz="2400" dirty="0" smtClean="0"/>
              <a:t>B </a:t>
            </a:r>
            <a:r>
              <a:rPr lang="hi-IN" sz="2400" dirty="0" smtClean="0"/>
              <a:t>पर स्पर्श रेखा हैं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41151" y="518160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/>
              <a:t>अतः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54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9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39072" y="685800"/>
            <a:ext cx="840492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384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AB  ,</a:t>
            </a:r>
            <a:r>
              <a:rPr lang="hi-IN" sz="2400" dirty="0" smtClean="0"/>
              <a:t>वृत्त जिसका केंद्र </a:t>
            </a:r>
            <a:r>
              <a:rPr lang="en-US" sz="2400" dirty="0" smtClean="0"/>
              <a:t>O </a:t>
            </a:r>
            <a:r>
              <a:rPr lang="hi-IN" sz="2400" dirty="0" smtClean="0"/>
              <a:t>हैं ,की  बिंदु </a:t>
            </a:r>
            <a:r>
              <a:rPr lang="en-US" sz="2400" dirty="0" smtClean="0"/>
              <a:t>P  </a:t>
            </a:r>
            <a:r>
              <a:rPr lang="hi-IN" sz="2400" dirty="0" smtClean="0"/>
              <a:t>पर स्पर्श रेखा हैं </a:t>
            </a:r>
            <a:r>
              <a:rPr lang="en-US" sz="2400" dirty="0" smtClean="0"/>
              <a:t>I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09800" y="3163669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बिंदु </a:t>
            </a:r>
            <a:r>
              <a:rPr lang="en-US" sz="2400" dirty="0" smtClean="0"/>
              <a:t>P  </a:t>
            </a:r>
            <a:r>
              <a:rPr lang="hi-IN" sz="2400" dirty="0" smtClean="0"/>
              <a:t>पर  बनाया गया</a:t>
            </a:r>
            <a:endParaRPr lang="en-US" sz="2400" dirty="0" smtClean="0"/>
          </a:p>
          <a:p>
            <a:r>
              <a:rPr lang="hi-IN" sz="2400" dirty="0" smtClean="0"/>
              <a:t> लंब  केंद्र से गुजरता हैं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81200" y="4191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dirty="0" smtClean="0"/>
              <a:t> </a:t>
            </a:r>
            <a:r>
              <a:rPr lang="hi-IN" sz="2400" dirty="0" smtClean="0"/>
              <a:t>माना कि </a:t>
            </a:r>
            <a:r>
              <a:rPr lang="en-US" sz="2400" dirty="0" smtClean="0"/>
              <a:t>P  </a:t>
            </a:r>
            <a:r>
              <a:rPr lang="hi-IN" sz="2400" dirty="0" smtClean="0"/>
              <a:t>पर बनाया गया  लंब केंद्र से नहीं गुजरता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05000" y="5100935"/>
            <a:ext cx="523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मान लो यह दुसरे बिंदु  </a:t>
            </a:r>
            <a:r>
              <a:rPr lang="en-US" sz="2400" dirty="0" smtClean="0"/>
              <a:t>O' </a:t>
            </a:r>
            <a:r>
              <a:rPr lang="hi-IN" sz="2400" dirty="0" smtClean="0"/>
              <a:t>से गुजरता हैं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5638800"/>
            <a:ext cx="3073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OP  &amp; O'P  </a:t>
            </a:r>
            <a:r>
              <a:rPr lang="hi-IN" sz="2400" dirty="0" smtClean="0"/>
              <a:t>को मिलाया </a:t>
            </a:r>
            <a:endParaRPr lang="en-US" sz="2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9600" y="28956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2000" y="20574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57200" y="3886200"/>
            <a:ext cx="1524000" cy="61608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969864" y="1676400"/>
            <a:ext cx="38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57796" y="1828800"/>
            <a:ext cx="38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569081" y="2047220"/>
            <a:ext cx="3346315" cy="3276600"/>
            <a:chOff x="5569081" y="2047220"/>
            <a:chExt cx="3346315" cy="3276600"/>
          </a:xfrm>
        </p:grpSpPr>
        <p:sp>
          <p:nvSpPr>
            <p:cNvPr id="16" name="TextBox 15"/>
            <p:cNvSpPr txBox="1"/>
            <p:nvPr/>
          </p:nvSpPr>
          <p:spPr>
            <a:xfrm>
              <a:off x="8458200" y="47244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646902" y="4790420"/>
              <a:ext cx="326849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69081" y="2047220"/>
              <a:ext cx="2986391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6969864" y="4800600"/>
              <a:ext cx="389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724" y="4714220"/>
              <a:ext cx="389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9" name="Straight Connector 18"/>
          <p:cNvCxnSpPr>
            <a:stCxn id="24" idx="0"/>
          </p:cNvCxnSpPr>
          <p:nvPr/>
        </p:nvCxnSpPr>
        <p:spPr>
          <a:xfrm rot="16200000" flipV="1">
            <a:off x="6477809" y="4113991"/>
            <a:ext cx="1295400" cy="778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</p:cNvCxnSpPr>
          <p:nvPr/>
        </p:nvCxnSpPr>
        <p:spPr>
          <a:xfrm rot="5400000" flipH="1" flipV="1">
            <a:off x="6706408" y="4039409"/>
            <a:ext cx="1219200" cy="3031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17930" y="3244334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dirty="0" smtClean="0"/>
              <a:t>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बिंदु </a:t>
            </a:r>
            <a:r>
              <a:rPr lang="en-US" sz="2400" dirty="0" smtClean="0"/>
              <a:t>P  </a:t>
            </a:r>
            <a:r>
              <a:rPr lang="hi-IN" sz="2400" dirty="0" smtClean="0"/>
              <a:t>पर  बनाया गया लंब दुसरे बिंदु  </a:t>
            </a:r>
            <a:r>
              <a:rPr lang="en-US" sz="2400" dirty="0" smtClean="0"/>
              <a:t>O' </a:t>
            </a:r>
            <a:r>
              <a:rPr lang="hi-IN" sz="2400" dirty="0" smtClean="0"/>
              <a:t>से गुजरता हैं इसलिए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78314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 </a:t>
            </a:r>
            <a:r>
              <a:rPr lang="hi-IN" sz="2400" dirty="0" smtClean="0"/>
              <a:t>अब </a:t>
            </a:r>
            <a:r>
              <a:rPr lang="en-US" sz="2400" dirty="0" smtClean="0"/>
              <a:t>o  </a:t>
            </a:r>
            <a:r>
              <a:rPr lang="hi-IN" sz="2400" dirty="0" smtClean="0"/>
              <a:t>वृत्त का केंद्र हैं और </a:t>
            </a:r>
            <a:r>
              <a:rPr lang="en-US" sz="2400" dirty="0" smtClean="0"/>
              <a:t>P </a:t>
            </a:r>
            <a:r>
              <a:rPr lang="hi-IN" sz="2400" dirty="0" smtClean="0"/>
              <a:t>स्पर्श बिंदु हैं </a:t>
            </a:r>
            <a:r>
              <a:rPr lang="en-US" sz="2400" dirty="0" smtClean="0"/>
              <a:t> </a:t>
            </a:r>
            <a:r>
              <a:rPr lang="hi-IN" sz="2400" dirty="0" smtClean="0"/>
              <a:t>हम जानते हैं कि केंद्र से स्पर्श बिंदु को मिलाने वाली रेखा और  स्पर्श रेखा  एक दुसरे पर लंब होती हैं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" y="4045803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(1 ) और (2 ) कि तुलना करने पर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200400"/>
            <a:ext cx="2514600" cy="7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4572000"/>
            <a:ext cx="3124200" cy="6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5867400"/>
            <a:ext cx="2514600" cy="7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6019800" y="1981200"/>
            <a:ext cx="2895600" cy="2667000"/>
            <a:chOff x="5569081" y="2047220"/>
            <a:chExt cx="3346315" cy="3276600"/>
          </a:xfrm>
        </p:grpSpPr>
        <p:grpSp>
          <p:nvGrpSpPr>
            <p:cNvPr id="11" name="Group 10"/>
            <p:cNvGrpSpPr/>
            <p:nvPr/>
          </p:nvGrpSpPr>
          <p:grpSpPr>
            <a:xfrm>
              <a:off x="5569081" y="2047220"/>
              <a:ext cx="3346315" cy="3276600"/>
              <a:chOff x="5569081" y="2047220"/>
              <a:chExt cx="3346315" cy="32766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458200" y="47244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5646902" y="4790420"/>
                <a:ext cx="326849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569081" y="2047220"/>
                <a:ext cx="2986391" cy="293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969864" y="4800600"/>
                <a:ext cx="389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24724" y="4714220"/>
                <a:ext cx="389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rot="16200000" flipV="1">
              <a:off x="6477809" y="4113991"/>
              <a:ext cx="1295400" cy="7781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417930" y="3244334"/>
              <a:ext cx="4780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O</a:t>
              </a:r>
              <a:r>
                <a:rPr lang="en-US" dirty="0" smtClean="0"/>
                <a:t>'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858002" y="3886200"/>
              <a:ext cx="1142998" cy="53340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1219200"/>
            <a:ext cx="190836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4008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………(1)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………(2)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29915" y="5345668"/>
            <a:ext cx="3895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आकर्ति से पता लगता हैं कि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086657" y="3244334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आकर्ति से पता लगता हैं कि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141" y="2738735"/>
            <a:ext cx="3276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यह तभी संभव हैं यदि  </a:t>
            </a:r>
            <a:endParaRPr lang="en-US" sz="2400" dirty="0" smtClean="0"/>
          </a:p>
          <a:p>
            <a:r>
              <a:rPr lang="en-US" sz="2400" dirty="0" smtClean="0"/>
              <a:t>OP  &amp; O'P </a:t>
            </a:r>
            <a:r>
              <a:rPr lang="hi-IN" sz="2400" dirty="0" smtClean="0"/>
              <a:t>संपाती  हो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4400" y="450300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 </a:t>
            </a:r>
            <a:r>
              <a:rPr lang="hi-IN" sz="2400" dirty="0" smtClean="0"/>
              <a:t>इसलिए  बिंदु </a:t>
            </a:r>
            <a:r>
              <a:rPr lang="en-US" sz="2400" dirty="0" smtClean="0"/>
              <a:t>P </a:t>
            </a:r>
            <a:r>
              <a:rPr lang="hi-IN" sz="2400" dirty="0" smtClean="0"/>
              <a:t>से   </a:t>
            </a:r>
            <a:r>
              <a:rPr lang="en-US" sz="2400" dirty="0" smtClean="0"/>
              <a:t>AB  </a:t>
            </a:r>
            <a:r>
              <a:rPr lang="hi-IN" sz="2400" dirty="0" smtClean="0"/>
              <a:t>पर  बनाया गया लंब  केंद्र से गुजरता हैं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371600"/>
            <a:ext cx="6066803" cy="692477"/>
            <a:chOff x="1447800" y="914400"/>
            <a:chExt cx="6066803" cy="692477"/>
          </a:xfrm>
        </p:grpSpPr>
        <p:sp>
          <p:nvSpPr>
            <p:cNvPr id="4" name="Rectangle 3"/>
            <p:cNvSpPr/>
            <p:nvPr/>
          </p:nvSpPr>
          <p:spPr>
            <a:xfrm>
              <a:off x="5609914" y="1078468"/>
              <a:ext cx="19046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dirty="0" smtClean="0"/>
                <a:t>संभव नहीं हैं </a:t>
              </a:r>
              <a:endParaRPr lang="en-US" sz="24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514600" y="914400"/>
              <a:ext cx="3124200" cy="69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447800" y="1078468"/>
              <a:ext cx="1151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dirty="0" smtClean="0"/>
                <a:t>इसलिए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1752600"/>
            <a:ext cx="2895600" cy="2667000"/>
            <a:chOff x="5569081" y="2047220"/>
            <a:chExt cx="3346315" cy="3276600"/>
          </a:xfrm>
        </p:grpSpPr>
        <p:grpSp>
          <p:nvGrpSpPr>
            <p:cNvPr id="13" name="Group 10"/>
            <p:cNvGrpSpPr/>
            <p:nvPr/>
          </p:nvGrpSpPr>
          <p:grpSpPr>
            <a:xfrm>
              <a:off x="5569081" y="2047220"/>
              <a:ext cx="3346315" cy="3276600"/>
              <a:chOff x="5569081" y="2047220"/>
              <a:chExt cx="3346315" cy="32766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458200" y="47244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5646902" y="4790420"/>
                <a:ext cx="326849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569081" y="2047220"/>
                <a:ext cx="2986391" cy="293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969864" y="4800600"/>
                <a:ext cx="389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24724" y="4714220"/>
                <a:ext cx="389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rot="16200000" flipV="1">
              <a:off x="6477809" y="4113991"/>
              <a:ext cx="1295400" cy="7781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417930" y="3244334"/>
              <a:ext cx="4780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O</a:t>
              </a:r>
              <a:r>
                <a:rPr lang="en-US" dirty="0" smtClean="0"/>
                <a:t>'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858002" y="3886200"/>
              <a:ext cx="1142998" cy="53340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54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6096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57400" y="25146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  </a:t>
            </a:r>
            <a:r>
              <a:rPr lang="hi-IN" sz="2800" dirty="0" smtClean="0"/>
              <a:t>और </a:t>
            </a:r>
            <a:r>
              <a:rPr lang="en-US" sz="2800" dirty="0" smtClean="0"/>
              <a:t>PB  </a:t>
            </a:r>
            <a:r>
              <a:rPr lang="hi-IN" sz="2800" dirty="0" smtClean="0"/>
              <a:t>बाह्य बिंदु </a:t>
            </a:r>
            <a:r>
              <a:rPr lang="en-US" sz="2800" dirty="0" smtClean="0"/>
              <a:t>P   </a:t>
            </a:r>
            <a:r>
              <a:rPr lang="hi-IN" sz="2800" dirty="0" smtClean="0"/>
              <a:t>से दो स्पर्श रेखायें हैं जो कि वृत्त को बिंदु </a:t>
            </a:r>
            <a:r>
              <a:rPr lang="en-US" sz="2800" dirty="0" smtClean="0"/>
              <a:t>A </a:t>
            </a:r>
            <a:r>
              <a:rPr lang="hi-IN" sz="2800" dirty="0" smtClean="0"/>
              <a:t>और </a:t>
            </a:r>
            <a:r>
              <a:rPr lang="en-US" sz="2800" dirty="0" smtClean="0"/>
              <a:t>B   </a:t>
            </a:r>
            <a:r>
              <a:rPr lang="hi-IN" sz="2800" dirty="0" smtClean="0"/>
              <a:t>पर छुती</a:t>
            </a:r>
            <a:r>
              <a:rPr lang="en-US" sz="2800" dirty="0" smtClean="0"/>
              <a:t> </a:t>
            </a:r>
            <a:r>
              <a:rPr lang="hi-IN" sz="2800" dirty="0" smtClean="0"/>
              <a:t>हैं वृत्त का  केंद्र </a:t>
            </a:r>
            <a:r>
              <a:rPr lang="en-US" sz="2800" dirty="0" smtClean="0"/>
              <a:t>O  </a:t>
            </a:r>
            <a:r>
              <a:rPr lang="hi-IN" sz="2800" dirty="0" smtClean="0"/>
              <a:t>हैं ,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667000" y="48006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OA &amp;OB  </a:t>
            </a:r>
            <a:r>
              <a:rPr lang="hi-IN" sz="2800" b="1" dirty="0" smtClean="0">
                <a:solidFill>
                  <a:srgbClr val="7030A0"/>
                </a:solidFill>
              </a:rPr>
              <a:t>को मिलाया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14600" y="3962400"/>
            <a:ext cx="3238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2000" y="38100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2000" y="22860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14400" y="4495800"/>
            <a:ext cx="152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 </a:t>
            </a:r>
            <a:r>
              <a:rPr lang="hi-IN" sz="3600" b="1" dirty="0" smtClean="0"/>
              <a:t>रचना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67400" y="3505200"/>
            <a:ext cx="3276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7467600" y="3962400"/>
            <a:ext cx="609600" cy="685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43800" y="4648200"/>
            <a:ext cx="533400" cy="685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dirty="0" smtClean="0"/>
              <a:t> </a:t>
            </a:r>
            <a:r>
              <a:rPr lang="hi-IN" sz="2400" dirty="0" smtClean="0"/>
              <a:t>हम जानते हैं कि वृत्त के किसी बिंदु पर स्पर्श रेखा स्पर्श बिंदु से  जाने वाली त्रिज्या पर लंब होती हैं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419600"/>
            <a:ext cx="516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2895600"/>
            <a:ext cx="4857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2000" y="990600"/>
            <a:ext cx="1524000" cy="61608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5638800" y="1295400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0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304800"/>
            <a:ext cx="7346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2362200"/>
            <a:ext cx="3657600" cy="33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3505200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386732">
            <a:off x="3874368" y="4772996"/>
            <a:ext cx="1971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1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495800"/>
            <a:ext cx="3286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05000" y="3733800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अतः (1 ) और (2 ) से</a:t>
            </a:r>
            <a:endParaRPr 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667000"/>
            <a:ext cx="6067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4400" y="12954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FF0000"/>
                </a:solidFill>
              </a:rPr>
              <a:t>परन्तु हम जानते हैं कि चतुर्भुज के सभी कोनो का योग 360  * होता हैं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200" y="2971800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685800"/>
            <a:ext cx="7696201" cy="15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dirty="0" smtClean="0"/>
              <a:t> </a:t>
            </a:r>
            <a:r>
              <a:rPr lang="hi-IN" sz="2400" b="1" dirty="0" smtClean="0">
                <a:solidFill>
                  <a:srgbClr val="FF0000"/>
                </a:solidFill>
              </a:rPr>
              <a:t>वृत्त के परिगत एक समानांतर चतुर्भुज हैं ,वृत्त का केंद्र </a:t>
            </a:r>
            <a:r>
              <a:rPr lang="en-US" sz="2400" b="1" dirty="0" smtClean="0">
                <a:solidFill>
                  <a:srgbClr val="FF0000"/>
                </a:solidFill>
              </a:rPr>
              <a:t>O  </a:t>
            </a:r>
            <a:r>
              <a:rPr lang="hi-IN" sz="2400" b="1" dirty="0" smtClean="0">
                <a:solidFill>
                  <a:srgbClr val="FF0000"/>
                </a:solidFill>
              </a:rPr>
              <a:t>हैं </a:t>
            </a:r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6562" y="4202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576935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ABCD  </a:t>
            </a:r>
            <a:r>
              <a:rPr lang="hi-IN" sz="2400" b="1" dirty="0" smtClean="0">
                <a:solidFill>
                  <a:srgbClr val="7030A0"/>
                </a:solidFill>
              </a:rPr>
              <a:t>एक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hi-IN" sz="2400" b="1" dirty="0" smtClean="0">
                <a:solidFill>
                  <a:srgbClr val="7030A0"/>
                </a:solidFill>
              </a:rPr>
              <a:t>समचतुर्भुज हैं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4763869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/>
              <a:t>हम जानते हैं कि वृत्त के बाह्य बिंदु से  वृत्त पर डाली गई स्पर्श रेखाएं बराबर होती हैं 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6477000" y="1752600"/>
            <a:ext cx="2667000" cy="2579132"/>
            <a:chOff x="6488130" y="1752600"/>
            <a:chExt cx="2579670" cy="25791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2060">
                  <a:tint val="45000"/>
                  <a:satMod val="400000"/>
                </a:srgb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705600" y="1981200"/>
              <a:ext cx="215265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6781800" y="2133600"/>
              <a:ext cx="1828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610600" y="2133600"/>
              <a:ext cx="762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81800" y="2209800"/>
              <a:ext cx="1524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934200" y="3962400"/>
              <a:ext cx="17526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762472" y="3962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29545" y="3886200"/>
              <a:ext cx="5382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B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58200" y="17526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03660" y="1828800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96200" y="39624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10600" y="266700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Q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57890" y="1840468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88130" y="2971800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</p:grp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5800" y="30480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38200" y="21336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5800" y="3962400"/>
            <a:ext cx="1524000" cy="61608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1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/>
              <a:t>इसलिए  </a:t>
            </a:r>
          </a:p>
          <a:p>
            <a:r>
              <a:rPr lang="en-US" sz="2400" b="1" dirty="0" smtClean="0"/>
              <a:t>AP =AS ...........(1 )   (A  </a:t>
            </a:r>
            <a:r>
              <a:rPr lang="hi-IN" sz="2400" b="1" dirty="0" smtClean="0"/>
              <a:t>से स्पर्श रेखा )</a:t>
            </a:r>
          </a:p>
          <a:p>
            <a:r>
              <a:rPr lang="en-US" sz="2400" b="1" dirty="0" smtClean="0"/>
              <a:t>BP =BQ ...........(2 )   (B </a:t>
            </a:r>
            <a:r>
              <a:rPr lang="hi-IN" sz="2400" b="1" dirty="0" smtClean="0"/>
              <a:t>से स्पर्श रेखा) </a:t>
            </a:r>
          </a:p>
          <a:p>
            <a:r>
              <a:rPr lang="en-US" sz="2400" b="1" dirty="0" smtClean="0"/>
              <a:t>CR =CQ ...........(3 )   (C  </a:t>
            </a:r>
            <a:r>
              <a:rPr lang="hi-IN" sz="2400" b="1" dirty="0" smtClean="0"/>
              <a:t>से स्पर्श रेखा) </a:t>
            </a:r>
          </a:p>
          <a:p>
            <a:r>
              <a:rPr lang="en-US" sz="2400" b="1" dirty="0" smtClean="0"/>
              <a:t>DR =DS ...........(4 )   (D  </a:t>
            </a:r>
            <a:r>
              <a:rPr lang="hi-IN" sz="2400" b="1" dirty="0" smtClean="0"/>
              <a:t>से स्पर्श रेखा 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804222" y="2971800"/>
            <a:ext cx="4215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AS +BQ +CQ +DS  (1 ,2 3 ,4  </a:t>
            </a:r>
            <a:r>
              <a:rPr lang="hi-IN" sz="2400" b="1" dirty="0" smtClean="0"/>
              <a:t>से ).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4050268"/>
            <a:ext cx="142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=AD +DC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133600" y="3576935"/>
            <a:ext cx="293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/>
              <a:t>=(</a:t>
            </a:r>
            <a:r>
              <a:rPr lang="en-US" sz="2400" b="1" dirty="0" smtClean="0"/>
              <a:t>AS +DS )+(BQ +CQ )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057400" y="4724400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इसलिए  </a:t>
            </a:r>
            <a:r>
              <a:rPr lang="en-US" sz="2400" b="1" dirty="0" smtClean="0"/>
              <a:t>AB +CD=AD +DC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1752600"/>
            <a:ext cx="2667000" cy="2579132"/>
            <a:chOff x="6488130" y="1752600"/>
            <a:chExt cx="2579670" cy="257913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2060">
                  <a:tint val="45000"/>
                  <a:satMod val="400000"/>
                </a:srgb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705600" y="1981200"/>
              <a:ext cx="215265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6781800" y="2133600"/>
              <a:ext cx="1828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610600" y="2133600"/>
              <a:ext cx="762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81800" y="2209800"/>
              <a:ext cx="1524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934200" y="3962400"/>
              <a:ext cx="17526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762472" y="3962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29545" y="3886200"/>
              <a:ext cx="5382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B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58200" y="17526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3660" y="1828800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96200" y="39624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610600" y="266700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Q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57890" y="1840468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88130" y="2971800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" y="2286000"/>
            <a:ext cx="4212010" cy="549533"/>
            <a:chOff x="2057400" y="2438400"/>
            <a:chExt cx="4135810" cy="549533"/>
          </a:xfrm>
        </p:grpSpPr>
        <p:sp>
          <p:nvSpPr>
            <p:cNvPr id="5" name="Rectangle 4"/>
            <p:cNvSpPr/>
            <p:nvPr/>
          </p:nvSpPr>
          <p:spPr>
            <a:xfrm>
              <a:off x="2719182" y="2438400"/>
              <a:ext cx="3474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AB +CD =AP +BP +CR +DR </a:t>
              </a:r>
              <a:endParaRPr lang="en-US" sz="2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7400" y="2526268"/>
              <a:ext cx="7633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b="1" dirty="0" smtClean="0"/>
                <a:t>अब</a:t>
              </a:r>
              <a:r>
                <a:rPr lang="hi-IN" sz="2400" dirty="0" smtClean="0"/>
                <a:t> </a:t>
              </a:r>
              <a:endParaRPr lang="en-US" sz="2400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59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066800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2AB =2AD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6919" y="1688068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AB =AD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इस प्रकार </a:t>
            </a:r>
            <a:r>
              <a:rPr lang="en-US" sz="2400" dirty="0" smtClean="0"/>
              <a:t>AB =CD =AD   =BC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3588603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अतः </a:t>
            </a:r>
            <a:r>
              <a:rPr lang="en-US" sz="2400" dirty="0" smtClean="0"/>
              <a:t>ABCD    </a:t>
            </a:r>
            <a:r>
              <a:rPr lang="hi-IN" sz="2400" dirty="0" smtClean="0"/>
              <a:t>एक</a:t>
            </a:r>
          </a:p>
          <a:p>
            <a:r>
              <a:rPr lang="hi-IN" sz="2400" dirty="0" smtClean="0"/>
              <a:t>   समचतुर्भुज   हैं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14800" y="997803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 </a:t>
            </a:r>
            <a:r>
              <a:rPr lang="hi-IN" sz="2400" dirty="0" smtClean="0"/>
              <a:t>(समानांतर चतुर्भुज आमने सामने</a:t>
            </a:r>
          </a:p>
          <a:p>
            <a:r>
              <a:rPr lang="hi-IN" sz="2400" dirty="0" smtClean="0"/>
              <a:t>     वाली  भुजाएं बराबर होती हैं </a:t>
            </a:r>
            <a:r>
              <a:rPr lang="en-US" sz="2400" dirty="0" smtClean="0"/>
              <a:t>I 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477000" y="1752600"/>
            <a:ext cx="2667000" cy="2579132"/>
            <a:chOff x="6488130" y="1752600"/>
            <a:chExt cx="2579670" cy="25791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2060">
                  <a:tint val="45000"/>
                  <a:satMod val="400000"/>
                </a:srgb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705600" y="1981200"/>
              <a:ext cx="215265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781800" y="2133600"/>
              <a:ext cx="1828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610600" y="2133600"/>
              <a:ext cx="762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81800" y="2209800"/>
              <a:ext cx="1524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934200" y="3962400"/>
              <a:ext cx="17526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762472" y="3962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29545" y="3886200"/>
              <a:ext cx="5382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B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58200" y="17526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3660" y="1828800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96200" y="39624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10600" y="266700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Q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57890" y="1840468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88130" y="2971800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0"/>
            <a:ext cx="294714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143000" y="4953000"/>
            <a:ext cx="5257800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FOR   More question Refer to Exercise 10.2 of </a:t>
            </a:r>
            <a:r>
              <a:rPr lang="en-US" sz="3200" b="1" dirty="0" err="1" smtClean="0">
                <a:solidFill>
                  <a:srgbClr val="7030A0"/>
                </a:solidFill>
              </a:rPr>
              <a:t>Ncert</a:t>
            </a:r>
            <a:r>
              <a:rPr lang="en-US" sz="3200" b="1" dirty="0" smtClean="0">
                <a:solidFill>
                  <a:srgbClr val="7030A0"/>
                </a:solidFill>
              </a:rPr>
              <a:t>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graphics-thank-you-28469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399" y="1143000"/>
            <a:ext cx="72866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632222"/>
            <a:ext cx="64008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INSTRUCTIONS FOR TEACHERS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book link has been given on each slide  next to the home icon. On clicking it, NCERT book will open.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hyperlinks to the videos have been given to a specific image of camera/ television/cameraman etc. next to the book icon on slides as per the requirement.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During slideshow, Press F1 for help.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ie32\Desktop\Picture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502" t="7143" r="7625"/>
          <a:stretch>
            <a:fillRect/>
          </a:stretch>
        </p:blipFill>
        <p:spPr bwMode="auto">
          <a:xfrm>
            <a:off x="6172200" y="5410200"/>
            <a:ext cx="1676400" cy="99060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8077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http://www.animationlibrary.com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http://www.animationsplayhouse.com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http://www.ilovewavs.com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7"/>
              </a:rPr>
              <a:t>http://www.ncert.nic.in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8"/>
              </a:rPr>
              <a:t>http://www.soundjay.com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9"/>
              </a:rPr>
              <a:t>http://www.soundbible.com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10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60165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209800"/>
            <a:ext cx="3005137" cy="33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990600"/>
            <a:ext cx="7334250" cy="1200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-1"/>
            <a:ext cx="2971800" cy="6631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33400"/>
            <a:ext cx="3581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953000"/>
            <a:ext cx="7248525" cy="1381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-1"/>
            <a:ext cx="1905000" cy="6386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990600"/>
            <a:ext cx="3429000" cy="39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4724400"/>
            <a:ext cx="7477125" cy="11811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0"/>
            <a:ext cx="1562100" cy="552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49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799" r="10307"/>
          <a:stretch>
            <a:fillRect/>
          </a:stretch>
        </p:blipFill>
        <p:spPr bwMode="auto">
          <a:xfrm>
            <a:off x="990600" y="1447800"/>
            <a:ext cx="3333750" cy="381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76925" y="2257425"/>
            <a:ext cx="2581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0"/>
            <a:ext cx="1562100" cy="552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70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95400" y="4572000"/>
            <a:ext cx="6581775" cy="18002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1371600"/>
            <a:ext cx="2581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1981200" y="25146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2004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352800" y="26670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5814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8100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0386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9718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0480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667000" y="27432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438400" y="26670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209800" y="2667000"/>
            <a:ext cx="3048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0"/>
            <a:ext cx="1562100" cy="552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28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76200"/>
            <a:ext cx="25503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304800"/>
            <a:ext cx="68632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14400" y="3048000"/>
            <a:ext cx="1576316" cy="5334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3962400"/>
            <a:ext cx="152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 </a:t>
            </a:r>
            <a:r>
              <a:rPr lang="hi-IN" sz="3600" b="1" dirty="0" smtClean="0"/>
              <a:t>रचना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3400" y="1447800"/>
            <a:ext cx="1295400" cy="62456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981200"/>
            <a:ext cx="3648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3276600"/>
            <a:ext cx="1590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4114800"/>
            <a:ext cx="2886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5257800"/>
            <a:ext cx="2105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410200" y="1752600"/>
            <a:ext cx="3228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rot="5400000">
            <a:off x="6439694" y="34671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3886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7086600" y="2895600"/>
            <a:ext cx="1028700" cy="990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ie32\Desktop\Chapter-10\Raw Material\Picture\videoCamera[1]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6362700"/>
            <a:ext cx="49530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3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On-screen Show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2016-08-29T07:43:22Z</dcterms:modified>
</cp:coreProperties>
</file>