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bg>
      <p:bgPr>
        <a:gradFill flip="none" rotWithShape="1">
          <a:gsLst>
            <a:gs pos="0">
              <a:schemeClr val="bg2"/>
            </a:gs>
            <a:gs pos="30000">
              <a:schemeClr val="accent2">
                <a:lumMod val="60000"/>
                <a:lumOff val="40000"/>
              </a:schemeClr>
            </a:gs>
            <a:gs pos="70000">
              <a:srgbClr val="D585DB"/>
            </a:gs>
            <a:gs pos="10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5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642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bg>
      <p:bgPr>
        <a:blipFill dpi="0" rotWithShape="1">
          <a:blip r:embed="rId2" cstate="print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3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mparison"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2000">
              <a:schemeClr val="tx2">
                <a:lumMod val="40000"/>
                <a:lumOff val="60000"/>
              </a:schemeClr>
            </a:gs>
            <a:gs pos="30000">
              <a:schemeClr val="tx2">
                <a:lumMod val="60000"/>
                <a:lumOff val="40000"/>
              </a:schemeClr>
            </a:gs>
            <a:gs pos="45000">
              <a:schemeClr val="tx2">
                <a:lumMod val="40000"/>
                <a:lumOff val="60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57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0DEC-D865-4446-82DF-1D1254FC88F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9440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image" Target="../media/image104.png"/><Relationship Id="rId3" Type="http://schemas.openxmlformats.org/officeDocument/2006/relationships/image" Target="../media/image89.png"/><Relationship Id="rId21" Type="http://schemas.openxmlformats.org/officeDocument/2006/relationships/image" Target="../media/image107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2" Type="http://schemas.openxmlformats.org/officeDocument/2006/relationships/image" Target="../media/image88.png"/><Relationship Id="rId16" Type="http://schemas.openxmlformats.org/officeDocument/2006/relationships/image" Target="../media/image102.png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19" Type="http://schemas.openxmlformats.org/officeDocument/2006/relationships/image" Target="../media/image105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Relationship Id="rId22" Type="http://schemas.openxmlformats.org/officeDocument/2006/relationships/image" Target="../media/image10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10.png"/><Relationship Id="rId21" Type="http://schemas.openxmlformats.org/officeDocument/2006/relationships/image" Target="../media/image127.png"/><Relationship Id="rId7" Type="http://schemas.openxmlformats.org/officeDocument/2006/relationships/image" Target="../media/image114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2" Type="http://schemas.openxmlformats.org/officeDocument/2006/relationships/image" Target="../media/image109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png"/><Relationship Id="rId11" Type="http://schemas.openxmlformats.org/officeDocument/2006/relationships/image" Target="../media/image12.jpeg"/><Relationship Id="rId24" Type="http://schemas.openxmlformats.org/officeDocument/2006/relationships/image" Target="../media/image130.png"/><Relationship Id="rId5" Type="http://schemas.openxmlformats.org/officeDocument/2006/relationships/image" Target="../media/image112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7.png"/><Relationship Id="rId19" Type="http://schemas.openxmlformats.org/officeDocument/2006/relationships/image" Target="../media/image125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5" Type="http://schemas.openxmlformats.org/officeDocument/2006/relationships/image" Target="../media/image14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Relationship Id="rId14" Type="http://schemas.openxmlformats.org/officeDocument/2006/relationships/image" Target="../media/image1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gif"/><Relationship Id="rId13" Type="http://schemas.openxmlformats.org/officeDocument/2006/relationships/image" Target="../media/image157.png"/><Relationship Id="rId18" Type="http://schemas.openxmlformats.org/officeDocument/2006/relationships/image" Target="../media/image162.png"/><Relationship Id="rId3" Type="http://schemas.openxmlformats.org/officeDocument/2006/relationships/image" Target="../media/image15.jpeg"/><Relationship Id="rId21" Type="http://schemas.openxmlformats.org/officeDocument/2006/relationships/image" Target="../media/image165.png"/><Relationship Id="rId7" Type="http://schemas.openxmlformats.org/officeDocument/2006/relationships/image" Target="../media/image151.png"/><Relationship Id="rId12" Type="http://schemas.openxmlformats.org/officeDocument/2006/relationships/image" Target="../media/image156.png"/><Relationship Id="rId17" Type="http://schemas.openxmlformats.org/officeDocument/2006/relationships/image" Target="../media/image161.png"/><Relationship Id="rId25" Type="http://schemas.openxmlformats.org/officeDocument/2006/relationships/image" Target="../media/image169.png"/><Relationship Id="rId2" Type="http://schemas.openxmlformats.org/officeDocument/2006/relationships/image" Target="../media/image147.gif"/><Relationship Id="rId16" Type="http://schemas.openxmlformats.org/officeDocument/2006/relationships/image" Target="../media/image160.png"/><Relationship Id="rId20" Type="http://schemas.openxmlformats.org/officeDocument/2006/relationships/image" Target="../media/image16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0.gif"/><Relationship Id="rId11" Type="http://schemas.openxmlformats.org/officeDocument/2006/relationships/image" Target="../media/image155.png"/><Relationship Id="rId24" Type="http://schemas.openxmlformats.org/officeDocument/2006/relationships/image" Target="../media/image168.png"/><Relationship Id="rId5" Type="http://schemas.openxmlformats.org/officeDocument/2006/relationships/image" Target="../media/image149.gif"/><Relationship Id="rId15" Type="http://schemas.openxmlformats.org/officeDocument/2006/relationships/image" Target="../media/image159.png"/><Relationship Id="rId23" Type="http://schemas.openxmlformats.org/officeDocument/2006/relationships/image" Target="../media/image167.png"/><Relationship Id="rId10" Type="http://schemas.openxmlformats.org/officeDocument/2006/relationships/image" Target="../media/image154.gif"/><Relationship Id="rId19" Type="http://schemas.openxmlformats.org/officeDocument/2006/relationships/image" Target="../media/image163.png"/><Relationship Id="rId4" Type="http://schemas.openxmlformats.org/officeDocument/2006/relationships/image" Target="../media/image148.png"/><Relationship Id="rId9" Type="http://schemas.openxmlformats.org/officeDocument/2006/relationships/image" Target="../media/image153.gif"/><Relationship Id="rId14" Type="http://schemas.openxmlformats.org/officeDocument/2006/relationships/image" Target="../media/image158.png"/><Relationship Id="rId22" Type="http://schemas.openxmlformats.org/officeDocument/2006/relationships/image" Target="../media/image1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3" Type="http://schemas.openxmlformats.org/officeDocument/2006/relationships/image" Target="../media/image177.png"/><Relationship Id="rId7" Type="http://schemas.openxmlformats.org/officeDocument/2006/relationships/image" Target="../media/image174.png"/><Relationship Id="rId12" Type="http://schemas.openxmlformats.org/officeDocument/2006/relationships/image" Target="../media/image185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4.png"/><Relationship Id="rId5" Type="http://schemas.openxmlformats.org/officeDocument/2006/relationships/image" Target="../media/image179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4" Type="http://schemas.openxmlformats.org/officeDocument/2006/relationships/image" Target="../media/image178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13" Type="http://schemas.openxmlformats.org/officeDocument/2006/relationships/image" Target="../media/image198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12" Type="http://schemas.openxmlformats.org/officeDocument/2006/relationships/image" Target="../media/image17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3.png"/><Relationship Id="rId11" Type="http://schemas.openxmlformats.org/officeDocument/2006/relationships/image" Target="../media/image18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13" Type="http://schemas.openxmlformats.org/officeDocument/2006/relationships/image" Target="../media/image207.png"/><Relationship Id="rId3" Type="http://schemas.openxmlformats.org/officeDocument/2006/relationships/image" Target="../media/image180.png"/><Relationship Id="rId7" Type="http://schemas.openxmlformats.org/officeDocument/2006/relationships/image" Target="../media/image201.png"/><Relationship Id="rId12" Type="http://schemas.openxmlformats.org/officeDocument/2006/relationships/image" Target="../media/image206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0.png"/><Relationship Id="rId11" Type="http://schemas.openxmlformats.org/officeDocument/2006/relationships/image" Target="../media/image205.png"/><Relationship Id="rId5" Type="http://schemas.openxmlformats.org/officeDocument/2006/relationships/image" Target="../media/image199.png"/><Relationship Id="rId10" Type="http://schemas.openxmlformats.org/officeDocument/2006/relationships/image" Target="../media/image204.png"/><Relationship Id="rId4" Type="http://schemas.openxmlformats.org/officeDocument/2006/relationships/image" Target="../media/image174.png"/><Relationship Id="rId9" Type="http://schemas.openxmlformats.org/officeDocument/2006/relationships/image" Target="../media/image203.png"/><Relationship Id="rId14" Type="http://schemas.openxmlformats.org/officeDocument/2006/relationships/image" Target="../media/image20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13" Type="http://schemas.openxmlformats.org/officeDocument/2006/relationships/image" Target="../media/image220.png"/><Relationship Id="rId18" Type="http://schemas.openxmlformats.org/officeDocument/2006/relationships/image" Target="../media/image225.png"/><Relationship Id="rId26" Type="http://schemas.openxmlformats.org/officeDocument/2006/relationships/image" Target="../media/image233.png"/><Relationship Id="rId3" Type="http://schemas.openxmlformats.org/officeDocument/2006/relationships/image" Target="../media/image210.png"/><Relationship Id="rId21" Type="http://schemas.openxmlformats.org/officeDocument/2006/relationships/image" Target="../media/image228.png"/><Relationship Id="rId7" Type="http://schemas.openxmlformats.org/officeDocument/2006/relationships/image" Target="../media/image214.png"/><Relationship Id="rId12" Type="http://schemas.openxmlformats.org/officeDocument/2006/relationships/image" Target="../media/image219.png"/><Relationship Id="rId17" Type="http://schemas.openxmlformats.org/officeDocument/2006/relationships/image" Target="../media/image224.png"/><Relationship Id="rId25" Type="http://schemas.openxmlformats.org/officeDocument/2006/relationships/image" Target="../media/image232.png"/><Relationship Id="rId2" Type="http://schemas.openxmlformats.org/officeDocument/2006/relationships/image" Target="../media/image209.png"/><Relationship Id="rId16" Type="http://schemas.openxmlformats.org/officeDocument/2006/relationships/image" Target="../media/image223.png"/><Relationship Id="rId20" Type="http://schemas.openxmlformats.org/officeDocument/2006/relationships/image" Target="../media/image22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3.png"/><Relationship Id="rId11" Type="http://schemas.openxmlformats.org/officeDocument/2006/relationships/image" Target="../media/image218.png"/><Relationship Id="rId24" Type="http://schemas.openxmlformats.org/officeDocument/2006/relationships/image" Target="../media/image231.png"/><Relationship Id="rId5" Type="http://schemas.openxmlformats.org/officeDocument/2006/relationships/image" Target="../media/image212.png"/><Relationship Id="rId15" Type="http://schemas.openxmlformats.org/officeDocument/2006/relationships/image" Target="../media/image222.png"/><Relationship Id="rId23" Type="http://schemas.openxmlformats.org/officeDocument/2006/relationships/image" Target="../media/image230.png"/><Relationship Id="rId28" Type="http://schemas.openxmlformats.org/officeDocument/2006/relationships/image" Target="../media/image235.png"/><Relationship Id="rId10" Type="http://schemas.openxmlformats.org/officeDocument/2006/relationships/image" Target="../media/image217.png"/><Relationship Id="rId19" Type="http://schemas.openxmlformats.org/officeDocument/2006/relationships/image" Target="../media/image226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Relationship Id="rId14" Type="http://schemas.openxmlformats.org/officeDocument/2006/relationships/image" Target="../media/image221.png"/><Relationship Id="rId22" Type="http://schemas.openxmlformats.org/officeDocument/2006/relationships/image" Target="../media/image229.png"/><Relationship Id="rId27" Type="http://schemas.openxmlformats.org/officeDocument/2006/relationships/image" Target="../media/image2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7.png"/><Relationship Id="rId18" Type="http://schemas.openxmlformats.org/officeDocument/2006/relationships/image" Target="../media/image9.png"/><Relationship Id="rId3" Type="http://schemas.openxmlformats.org/officeDocument/2006/relationships/image" Target="../media/image3.gif"/><Relationship Id="rId7" Type="http://schemas.openxmlformats.org/officeDocument/2006/relationships/slide" Target="slide4.xml"/><Relationship Id="rId12" Type="http://schemas.openxmlformats.org/officeDocument/2006/relationships/slide" Target="slide14.xml"/><Relationship Id="rId17" Type="http://schemas.openxmlformats.org/officeDocument/2006/relationships/slide" Target="slide28.xml"/><Relationship Id="rId2" Type="http://schemas.openxmlformats.org/officeDocument/2006/relationships/image" Target="../media/image2.gif"/><Relationship Id="rId16" Type="http://schemas.openxmlformats.org/officeDocument/2006/relationships/slide" Target="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slide" Target="slide2.xml"/><Relationship Id="rId15" Type="http://schemas.openxmlformats.org/officeDocument/2006/relationships/image" Target="../media/image8.png"/><Relationship Id="rId10" Type="http://schemas.openxmlformats.org/officeDocument/2006/relationships/slide" Target="slide7.xml"/><Relationship Id="rId19" Type="http://schemas.openxmlformats.org/officeDocument/2006/relationships/slide" Target="slide23.xml"/><Relationship Id="rId4" Type="http://schemas.openxmlformats.org/officeDocument/2006/relationships/slide" Target="slide40.xml"/><Relationship Id="rId9" Type="http://schemas.openxmlformats.org/officeDocument/2006/relationships/image" Target="../media/image5.png"/><Relationship Id="rId14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13" Type="http://schemas.openxmlformats.org/officeDocument/2006/relationships/image" Target="../media/image247.png"/><Relationship Id="rId18" Type="http://schemas.openxmlformats.org/officeDocument/2006/relationships/image" Target="../media/image252.png"/><Relationship Id="rId26" Type="http://schemas.openxmlformats.org/officeDocument/2006/relationships/image" Target="../media/image260.png"/><Relationship Id="rId3" Type="http://schemas.openxmlformats.org/officeDocument/2006/relationships/image" Target="../media/image237.png"/><Relationship Id="rId21" Type="http://schemas.openxmlformats.org/officeDocument/2006/relationships/image" Target="../media/image255.png"/><Relationship Id="rId7" Type="http://schemas.openxmlformats.org/officeDocument/2006/relationships/image" Target="../media/image241.png"/><Relationship Id="rId12" Type="http://schemas.openxmlformats.org/officeDocument/2006/relationships/image" Target="../media/image246.png"/><Relationship Id="rId17" Type="http://schemas.openxmlformats.org/officeDocument/2006/relationships/image" Target="../media/image251.png"/><Relationship Id="rId25" Type="http://schemas.openxmlformats.org/officeDocument/2006/relationships/image" Target="../media/image259.png"/><Relationship Id="rId2" Type="http://schemas.openxmlformats.org/officeDocument/2006/relationships/image" Target="../media/image236.png"/><Relationship Id="rId16" Type="http://schemas.openxmlformats.org/officeDocument/2006/relationships/image" Target="../media/image250.png"/><Relationship Id="rId20" Type="http://schemas.openxmlformats.org/officeDocument/2006/relationships/image" Target="../media/image25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0.png"/><Relationship Id="rId11" Type="http://schemas.openxmlformats.org/officeDocument/2006/relationships/image" Target="../media/image245.png"/><Relationship Id="rId24" Type="http://schemas.openxmlformats.org/officeDocument/2006/relationships/image" Target="../media/image258.png"/><Relationship Id="rId5" Type="http://schemas.openxmlformats.org/officeDocument/2006/relationships/image" Target="../media/image239.png"/><Relationship Id="rId15" Type="http://schemas.openxmlformats.org/officeDocument/2006/relationships/image" Target="../media/image249.png"/><Relationship Id="rId23" Type="http://schemas.openxmlformats.org/officeDocument/2006/relationships/image" Target="../media/image257.png"/><Relationship Id="rId10" Type="http://schemas.openxmlformats.org/officeDocument/2006/relationships/image" Target="../media/image244.png"/><Relationship Id="rId19" Type="http://schemas.openxmlformats.org/officeDocument/2006/relationships/image" Target="../media/image253.png"/><Relationship Id="rId4" Type="http://schemas.openxmlformats.org/officeDocument/2006/relationships/image" Target="../media/image238.png"/><Relationship Id="rId9" Type="http://schemas.openxmlformats.org/officeDocument/2006/relationships/image" Target="../media/image243.png"/><Relationship Id="rId14" Type="http://schemas.openxmlformats.org/officeDocument/2006/relationships/image" Target="../media/image248.png"/><Relationship Id="rId22" Type="http://schemas.openxmlformats.org/officeDocument/2006/relationships/image" Target="../media/image256.png"/><Relationship Id="rId27" Type="http://schemas.openxmlformats.org/officeDocument/2006/relationships/image" Target="../media/image2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8.png"/><Relationship Id="rId7" Type="http://schemas.openxmlformats.org/officeDocument/2006/relationships/hyperlink" Target="videos/Maths%20Surface%20Area%20&amp;%20Volume%20part%2010%20(Shape%20Conversion%20of%20solid)%20CBSE%20class%2010%20Mathematics%20X.wmv" TargetMode="External"/><Relationship Id="rId2" Type="http://schemas.openxmlformats.org/officeDocument/2006/relationships/image" Target="../media/image264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jpeg"/><Relationship Id="rId2" Type="http://schemas.openxmlformats.org/officeDocument/2006/relationships/image" Target="../media/image265.gi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5" Type="http://schemas.openxmlformats.org/officeDocument/2006/relationships/image" Target="../media/image268.jpeg"/><Relationship Id="rId4" Type="http://schemas.openxmlformats.org/officeDocument/2006/relationships/image" Target="../media/image26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13" Type="http://schemas.openxmlformats.org/officeDocument/2006/relationships/image" Target="../media/image278.png"/><Relationship Id="rId18" Type="http://schemas.openxmlformats.org/officeDocument/2006/relationships/image" Target="../media/image283.png"/><Relationship Id="rId3" Type="http://schemas.openxmlformats.org/officeDocument/2006/relationships/image" Target="../media/image12.jpeg"/><Relationship Id="rId7" Type="http://schemas.openxmlformats.org/officeDocument/2006/relationships/image" Target="../media/image272.png"/><Relationship Id="rId12" Type="http://schemas.openxmlformats.org/officeDocument/2006/relationships/image" Target="../media/image277.png"/><Relationship Id="rId17" Type="http://schemas.openxmlformats.org/officeDocument/2006/relationships/image" Target="../media/image282.png"/><Relationship Id="rId2" Type="http://schemas.openxmlformats.org/officeDocument/2006/relationships/image" Target="../media/image264.jpeg"/><Relationship Id="rId16" Type="http://schemas.openxmlformats.org/officeDocument/2006/relationships/image" Target="../media/image28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1.png"/><Relationship Id="rId11" Type="http://schemas.openxmlformats.org/officeDocument/2006/relationships/image" Target="../media/image276.png"/><Relationship Id="rId5" Type="http://schemas.openxmlformats.org/officeDocument/2006/relationships/image" Target="../media/image270.png"/><Relationship Id="rId15" Type="http://schemas.openxmlformats.org/officeDocument/2006/relationships/image" Target="../media/image280.png"/><Relationship Id="rId10" Type="http://schemas.openxmlformats.org/officeDocument/2006/relationships/image" Target="../media/image275.png"/><Relationship Id="rId4" Type="http://schemas.openxmlformats.org/officeDocument/2006/relationships/image" Target="../media/image269.png"/><Relationship Id="rId9" Type="http://schemas.openxmlformats.org/officeDocument/2006/relationships/image" Target="../media/image274.png"/><Relationship Id="rId14" Type="http://schemas.openxmlformats.org/officeDocument/2006/relationships/image" Target="../media/image2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13" Type="http://schemas.openxmlformats.org/officeDocument/2006/relationships/image" Target="../media/image295.png"/><Relationship Id="rId18" Type="http://schemas.openxmlformats.org/officeDocument/2006/relationships/image" Target="../media/image300.png"/><Relationship Id="rId26" Type="http://schemas.openxmlformats.org/officeDocument/2006/relationships/image" Target="../media/image308.png"/><Relationship Id="rId3" Type="http://schemas.openxmlformats.org/officeDocument/2006/relationships/image" Target="../media/image285.png"/><Relationship Id="rId21" Type="http://schemas.openxmlformats.org/officeDocument/2006/relationships/image" Target="../media/image303.png"/><Relationship Id="rId7" Type="http://schemas.openxmlformats.org/officeDocument/2006/relationships/image" Target="../media/image289.png"/><Relationship Id="rId12" Type="http://schemas.openxmlformats.org/officeDocument/2006/relationships/image" Target="../media/image294.png"/><Relationship Id="rId17" Type="http://schemas.openxmlformats.org/officeDocument/2006/relationships/image" Target="../media/image299.png"/><Relationship Id="rId25" Type="http://schemas.openxmlformats.org/officeDocument/2006/relationships/image" Target="../media/image307.png"/><Relationship Id="rId2" Type="http://schemas.openxmlformats.org/officeDocument/2006/relationships/image" Target="../media/image284.png"/><Relationship Id="rId16" Type="http://schemas.openxmlformats.org/officeDocument/2006/relationships/image" Target="../media/image298.png"/><Relationship Id="rId20" Type="http://schemas.openxmlformats.org/officeDocument/2006/relationships/image" Target="../media/image302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8.png"/><Relationship Id="rId11" Type="http://schemas.openxmlformats.org/officeDocument/2006/relationships/image" Target="../media/image293.png"/><Relationship Id="rId24" Type="http://schemas.openxmlformats.org/officeDocument/2006/relationships/image" Target="../media/image306.png"/><Relationship Id="rId5" Type="http://schemas.openxmlformats.org/officeDocument/2006/relationships/image" Target="../media/image287.png"/><Relationship Id="rId15" Type="http://schemas.openxmlformats.org/officeDocument/2006/relationships/image" Target="../media/image297.png"/><Relationship Id="rId23" Type="http://schemas.openxmlformats.org/officeDocument/2006/relationships/image" Target="../media/image305.png"/><Relationship Id="rId28" Type="http://schemas.openxmlformats.org/officeDocument/2006/relationships/image" Target="../media/image310.png"/><Relationship Id="rId10" Type="http://schemas.openxmlformats.org/officeDocument/2006/relationships/image" Target="../media/image292.png"/><Relationship Id="rId19" Type="http://schemas.openxmlformats.org/officeDocument/2006/relationships/image" Target="../media/image301.png"/><Relationship Id="rId4" Type="http://schemas.openxmlformats.org/officeDocument/2006/relationships/image" Target="../media/image286.png"/><Relationship Id="rId9" Type="http://schemas.openxmlformats.org/officeDocument/2006/relationships/image" Target="../media/image291.png"/><Relationship Id="rId14" Type="http://schemas.openxmlformats.org/officeDocument/2006/relationships/image" Target="../media/image296.png"/><Relationship Id="rId22" Type="http://schemas.openxmlformats.org/officeDocument/2006/relationships/image" Target="../media/image304.png"/><Relationship Id="rId27" Type="http://schemas.openxmlformats.org/officeDocument/2006/relationships/image" Target="../media/image30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13" Type="http://schemas.openxmlformats.org/officeDocument/2006/relationships/image" Target="../media/image322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12" Type="http://schemas.openxmlformats.org/officeDocument/2006/relationships/image" Target="../media/image321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5.png"/><Relationship Id="rId11" Type="http://schemas.openxmlformats.org/officeDocument/2006/relationships/image" Target="../media/image320.png"/><Relationship Id="rId5" Type="http://schemas.openxmlformats.org/officeDocument/2006/relationships/image" Target="../media/image314.png"/><Relationship Id="rId15" Type="http://schemas.openxmlformats.org/officeDocument/2006/relationships/image" Target="../media/image324.png"/><Relationship Id="rId10" Type="http://schemas.openxmlformats.org/officeDocument/2006/relationships/image" Target="../media/image31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Relationship Id="rId14" Type="http://schemas.openxmlformats.org/officeDocument/2006/relationships/image" Target="../media/image3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1.png"/><Relationship Id="rId13" Type="http://schemas.openxmlformats.org/officeDocument/2006/relationships/image" Target="../media/image336.png"/><Relationship Id="rId18" Type="http://schemas.openxmlformats.org/officeDocument/2006/relationships/image" Target="../media/image341.png"/><Relationship Id="rId3" Type="http://schemas.openxmlformats.org/officeDocument/2006/relationships/image" Target="../media/image326.png"/><Relationship Id="rId7" Type="http://schemas.openxmlformats.org/officeDocument/2006/relationships/image" Target="../media/image330.png"/><Relationship Id="rId12" Type="http://schemas.openxmlformats.org/officeDocument/2006/relationships/image" Target="../media/image335.png"/><Relationship Id="rId17" Type="http://schemas.openxmlformats.org/officeDocument/2006/relationships/image" Target="../media/image340.png"/><Relationship Id="rId2" Type="http://schemas.openxmlformats.org/officeDocument/2006/relationships/image" Target="../media/image325.png"/><Relationship Id="rId16" Type="http://schemas.openxmlformats.org/officeDocument/2006/relationships/image" Target="../media/image33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329.png"/><Relationship Id="rId11" Type="http://schemas.openxmlformats.org/officeDocument/2006/relationships/image" Target="../media/image334.png"/><Relationship Id="rId5" Type="http://schemas.openxmlformats.org/officeDocument/2006/relationships/image" Target="../media/image328.png"/><Relationship Id="rId15" Type="http://schemas.openxmlformats.org/officeDocument/2006/relationships/image" Target="../media/image338.png"/><Relationship Id="rId10" Type="http://schemas.openxmlformats.org/officeDocument/2006/relationships/image" Target="../media/image333.png"/><Relationship Id="rId19" Type="http://schemas.openxmlformats.org/officeDocument/2006/relationships/image" Target="../media/image342.png"/><Relationship Id="rId4" Type="http://schemas.openxmlformats.org/officeDocument/2006/relationships/image" Target="../media/image327.png"/><Relationship Id="rId9" Type="http://schemas.openxmlformats.org/officeDocument/2006/relationships/image" Target="../media/image332.png"/><Relationship Id="rId14" Type="http://schemas.openxmlformats.org/officeDocument/2006/relationships/image" Target="../media/image3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13" Type="http://schemas.openxmlformats.org/officeDocument/2006/relationships/hyperlink" Target="videos/Class%2010-Maths%20Online%20Video%20Lectures-Surface%20Areas%20and%20Volumes.wmv" TargetMode="External"/><Relationship Id="rId3" Type="http://schemas.openxmlformats.org/officeDocument/2006/relationships/image" Target="../media/image19.gif"/><Relationship Id="rId7" Type="http://schemas.openxmlformats.org/officeDocument/2006/relationships/image" Target="../media/image347.png"/><Relationship Id="rId12" Type="http://schemas.openxmlformats.org/officeDocument/2006/relationships/image" Target="../media/image352.gif"/><Relationship Id="rId2" Type="http://schemas.openxmlformats.org/officeDocument/2006/relationships/hyperlink" Target="videos/Frustum%20Of%20a%20Cone.wmv" TargetMode="Externa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46.png"/><Relationship Id="rId11" Type="http://schemas.openxmlformats.org/officeDocument/2006/relationships/image" Target="../media/image351.png"/><Relationship Id="rId5" Type="http://schemas.openxmlformats.org/officeDocument/2006/relationships/image" Target="../media/image9.png"/><Relationship Id="rId10" Type="http://schemas.openxmlformats.org/officeDocument/2006/relationships/image" Target="../media/image350.png"/><Relationship Id="rId4" Type="http://schemas.openxmlformats.org/officeDocument/2006/relationships/image" Target="../media/image345.png"/><Relationship Id="rId9" Type="http://schemas.openxmlformats.org/officeDocument/2006/relationships/image" Target="../media/image3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gif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hyperlink" Target="videos/Surface%20Areas%20and%20Volumes%20Introductory%20Video%20%20CBSE%20Class%209%20Math%20(Meritnation.com).wmv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4.png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png"/><Relationship Id="rId13" Type="http://schemas.openxmlformats.org/officeDocument/2006/relationships/image" Target="../media/image364.png"/><Relationship Id="rId3" Type="http://schemas.openxmlformats.org/officeDocument/2006/relationships/image" Target="../media/image354.png"/><Relationship Id="rId7" Type="http://schemas.openxmlformats.org/officeDocument/2006/relationships/image" Target="../media/image358.png"/><Relationship Id="rId12" Type="http://schemas.openxmlformats.org/officeDocument/2006/relationships/image" Target="../media/image363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57.png"/><Relationship Id="rId11" Type="http://schemas.openxmlformats.org/officeDocument/2006/relationships/image" Target="../media/image362.png"/><Relationship Id="rId5" Type="http://schemas.openxmlformats.org/officeDocument/2006/relationships/image" Target="../media/image356.png"/><Relationship Id="rId10" Type="http://schemas.openxmlformats.org/officeDocument/2006/relationships/image" Target="../media/image361.png"/><Relationship Id="rId4" Type="http://schemas.openxmlformats.org/officeDocument/2006/relationships/image" Target="../media/image355.png"/><Relationship Id="rId9" Type="http://schemas.openxmlformats.org/officeDocument/2006/relationships/image" Target="../media/image360.png"/><Relationship Id="rId14" Type="http://schemas.openxmlformats.org/officeDocument/2006/relationships/image" Target="../media/image36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videos/Maths%20Surface%20Area%20&amp;%20Volume%20part%2015%20(Frustum%20Concepts)%20CBSE%20class%2010%20Mathematics%20X.wmv" TargetMode="External"/><Relationship Id="rId3" Type="http://schemas.openxmlformats.org/officeDocument/2006/relationships/image" Target="../media/image360.png"/><Relationship Id="rId7" Type="http://schemas.openxmlformats.org/officeDocument/2006/relationships/image" Target="../media/image364.png"/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3.png"/><Relationship Id="rId5" Type="http://schemas.openxmlformats.org/officeDocument/2006/relationships/image" Target="../media/image362.png"/><Relationship Id="rId4" Type="http://schemas.openxmlformats.org/officeDocument/2006/relationships/image" Target="../media/image361.png"/><Relationship Id="rId9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png"/><Relationship Id="rId13" Type="http://schemas.openxmlformats.org/officeDocument/2006/relationships/image" Target="../media/image377.png"/><Relationship Id="rId3" Type="http://schemas.openxmlformats.org/officeDocument/2006/relationships/image" Target="../media/image367.png"/><Relationship Id="rId7" Type="http://schemas.openxmlformats.org/officeDocument/2006/relationships/image" Target="../media/image371.png"/><Relationship Id="rId12" Type="http://schemas.openxmlformats.org/officeDocument/2006/relationships/image" Target="../media/image376.png"/><Relationship Id="rId17" Type="http://schemas.openxmlformats.org/officeDocument/2006/relationships/image" Target="../media/image381.png"/><Relationship Id="rId2" Type="http://schemas.openxmlformats.org/officeDocument/2006/relationships/image" Target="../media/image366.png"/><Relationship Id="rId16" Type="http://schemas.openxmlformats.org/officeDocument/2006/relationships/image" Target="../media/image38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70.png"/><Relationship Id="rId11" Type="http://schemas.openxmlformats.org/officeDocument/2006/relationships/image" Target="../media/image375.png"/><Relationship Id="rId5" Type="http://schemas.openxmlformats.org/officeDocument/2006/relationships/image" Target="../media/image369.png"/><Relationship Id="rId15" Type="http://schemas.openxmlformats.org/officeDocument/2006/relationships/image" Target="../media/image379.png"/><Relationship Id="rId10" Type="http://schemas.openxmlformats.org/officeDocument/2006/relationships/image" Target="../media/image374.png"/><Relationship Id="rId4" Type="http://schemas.openxmlformats.org/officeDocument/2006/relationships/image" Target="../media/image368.png"/><Relationship Id="rId9" Type="http://schemas.openxmlformats.org/officeDocument/2006/relationships/image" Target="../media/image373.png"/><Relationship Id="rId14" Type="http://schemas.openxmlformats.org/officeDocument/2006/relationships/image" Target="../media/image3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7.png"/><Relationship Id="rId3" Type="http://schemas.openxmlformats.org/officeDocument/2006/relationships/image" Target="../media/image374.png"/><Relationship Id="rId7" Type="http://schemas.openxmlformats.org/officeDocument/2006/relationships/image" Target="../media/image386.png"/><Relationship Id="rId12" Type="http://schemas.openxmlformats.org/officeDocument/2006/relationships/image" Target="../media/image391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85.png"/><Relationship Id="rId11" Type="http://schemas.openxmlformats.org/officeDocument/2006/relationships/image" Target="../media/image390.png"/><Relationship Id="rId5" Type="http://schemas.openxmlformats.org/officeDocument/2006/relationships/image" Target="../media/image384.png"/><Relationship Id="rId10" Type="http://schemas.openxmlformats.org/officeDocument/2006/relationships/image" Target="../media/image389.png"/><Relationship Id="rId4" Type="http://schemas.openxmlformats.org/officeDocument/2006/relationships/image" Target="../media/image383.png"/><Relationship Id="rId9" Type="http://schemas.openxmlformats.org/officeDocument/2006/relationships/image" Target="../media/image38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7.png"/><Relationship Id="rId13" Type="http://schemas.openxmlformats.org/officeDocument/2006/relationships/image" Target="../media/image402.png"/><Relationship Id="rId3" Type="http://schemas.openxmlformats.org/officeDocument/2006/relationships/image" Target="../media/image393.png"/><Relationship Id="rId7" Type="http://schemas.openxmlformats.org/officeDocument/2006/relationships/image" Target="../media/image396.png"/><Relationship Id="rId12" Type="http://schemas.openxmlformats.org/officeDocument/2006/relationships/image" Target="../media/image401.png"/><Relationship Id="rId2" Type="http://schemas.openxmlformats.org/officeDocument/2006/relationships/image" Target="../media/image392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95.png"/><Relationship Id="rId11" Type="http://schemas.openxmlformats.org/officeDocument/2006/relationships/image" Target="../media/image400.png"/><Relationship Id="rId5" Type="http://schemas.openxmlformats.org/officeDocument/2006/relationships/image" Target="../media/image374.png"/><Relationship Id="rId10" Type="http://schemas.openxmlformats.org/officeDocument/2006/relationships/image" Target="../media/image399.png"/><Relationship Id="rId4" Type="http://schemas.openxmlformats.org/officeDocument/2006/relationships/image" Target="../media/image394.png"/><Relationship Id="rId9" Type="http://schemas.openxmlformats.org/officeDocument/2006/relationships/image" Target="../media/image398.png"/><Relationship Id="rId14" Type="http://schemas.openxmlformats.org/officeDocument/2006/relationships/image" Target="../media/image40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13" Type="http://schemas.openxmlformats.org/officeDocument/2006/relationships/image" Target="../media/image415.png"/><Relationship Id="rId18" Type="http://schemas.openxmlformats.org/officeDocument/2006/relationships/image" Target="../media/image420.png"/><Relationship Id="rId26" Type="http://schemas.openxmlformats.org/officeDocument/2006/relationships/image" Target="../media/image428.png"/><Relationship Id="rId3" Type="http://schemas.openxmlformats.org/officeDocument/2006/relationships/image" Target="../media/image405.png"/><Relationship Id="rId21" Type="http://schemas.openxmlformats.org/officeDocument/2006/relationships/image" Target="../media/image423.png"/><Relationship Id="rId7" Type="http://schemas.openxmlformats.org/officeDocument/2006/relationships/image" Target="../media/image409.png"/><Relationship Id="rId12" Type="http://schemas.openxmlformats.org/officeDocument/2006/relationships/image" Target="../media/image414.png"/><Relationship Id="rId17" Type="http://schemas.openxmlformats.org/officeDocument/2006/relationships/image" Target="../media/image419.png"/><Relationship Id="rId25" Type="http://schemas.openxmlformats.org/officeDocument/2006/relationships/image" Target="../media/image427.png"/><Relationship Id="rId2" Type="http://schemas.openxmlformats.org/officeDocument/2006/relationships/image" Target="../media/image404.png"/><Relationship Id="rId16" Type="http://schemas.openxmlformats.org/officeDocument/2006/relationships/image" Target="../media/image418.png"/><Relationship Id="rId20" Type="http://schemas.openxmlformats.org/officeDocument/2006/relationships/image" Target="../media/image422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08.png"/><Relationship Id="rId11" Type="http://schemas.openxmlformats.org/officeDocument/2006/relationships/image" Target="../media/image413.png"/><Relationship Id="rId24" Type="http://schemas.openxmlformats.org/officeDocument/2006/relationships/image" Target="../media/image426.png"/><Relationship Id="rId5" Type="http://schemas.openxmlformats.org/officeDocument/2006/relationships/image" Target="../media/image407.png"/><Relationship Id="rId15" Type="http://schemas.openxmlformats.org/officeDocument/2006/relationships/image" Target="../media/image417.png"/><Relationship Id="rId23" Type="http://schemas.openxmlformats.org/officeDocument/2006/relationships/image" Target="../media/image425.png"/><Relationship Id="rId10" Type="http://schemas.openxmlformats.org/officeDocument/2006/relationships/image" Target="../media/image412.png"/><Relationship Id="rId19" Type="http://schemas.openxmlformats.org/officeDocument/2006/relationships/image" Target="../media/image421.png"/><Relationship Id="rId4" Type="http://schemas.openxmlformats.org/officeDocument/2006/relationships/image" Target="../media/image406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Relationship Id="rId22" Type="http://schemas.openxmlformats.org/officeDocument/2006/relationships/image" Target="../media/image42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3" Type="http://schemas.openxmlformats.org/officeDocument/2006/relationships/image" Target="../media/image430.png"/><Relationship Id="rId7" Type="http://schemas.openxmlformats.org/officeDocument/2006/relationships/image" Target="../media/image434.png"/><Relationship Id="rId2" Type="http://schemas.openxmlformats.org/officeDocument/2006/relationships/image" Target="../media/image4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5" Type="http://schemas.openxmlformats.org/officeDocument/2006/relationships/image" Target="../media/image432.png"/><Relationship Id="rId10" Type="http://schemas.openxmlformats.org/officeDocument/2006/relationships/image" Target="../media/image437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5.png"/><Relationship Id="rId13" Type="http://schemas.openxmlformats.org/officeDocument/2006/relationships/image" Target="../media/image450.png"/><Relationship Id="rId18" Type="http://schemas.openxmlformats.org/officeDocument/2006/relationships/image" Target="../media/image455.png"/><Relationship Id="rId26" Type="http://schemas.openxmlformats.org/officeDocument/2006/relationships/image" Target="../media/image462.png"/><Relationship Id="rId3" Type="http://schemas.openxmlformats.org/officeDocument/2006/relationships/image" Target="../media/image440.png"/><Relationship Id="rId21" Type="http://schemas.openxmlformats.org/officeDocument/2006/relationships/image" Target="../media/image458.png"/><Relationship Id="rId7" Type="http://schemas.openxmlformats.org/officeDocument/2006/relationships/image" Target="../media/image444.png"/><Relationship Id="rId12" Type="http://schemas.openxmlformats.org/officeDocument/2006/relationships/image" Target="../media/image449.png"/><Relationship Id="rId17" Type="http://schemas.openxmlformats.org/officeDocument/2006/relationships/image" Target="../media/image454.png"/><Relationship Id="rId25" Type="http://schemas.openxmlformats.org/officeDocument/2006/relationships/image" Target="../media/image461.png"/><Relationship Id="rId2" Type="http://schemas.openxmlformats.org/officeDocument/2006/relationships/image" Target="../media/image439.png"/><Relationship Id="rId16" Type="http://schemas.openxmlformats.org/officeDocument/2006/relationships/image" Target="../media/image453.png"/><Relationship Id="rId20" Type="http://schemas.openxmlformats.org/officeDocument/2006/relationships/image" Target="../media/image457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43.png"/><Relationship Id="rId11" Type="http://schemas.openxmlformats.org/officeDocument/2006/relationships/image" Target="../media/image448.png"/><Relationship Id="rId24" Type="http://schemas.openxmlformats.org/officeDocument/2006/relationships/image" Target="../media/image360.png"/><Relationship Id="rId5" Type="http://schemas.openxmlformats.org/officeDocument/2006/relationships/image" Target="../media/image442.png"/><Relationship Id="rId15" Type="http://schemas.openxmlformats.org/officeDocument/2006/relationships/image" Target="../media/image452.png"/><Relationship Id="rId23" Type="http://schemas.openxmlformats.org/officeDocument/2006/relationships/image" Target="../media/image460.png"/><Relationship Id="rId28" Type="http://schemas.openxmlformats.org/officeDocument/2006/relationships/image" Target="../media/image464.png"/><Relationship Id="rId10" Type="http://schemas.openxmlformats.org/officeDocument/2006/relationships/image" Target="../media/image447.png"/><Relationship Id="rId19" Type="http://schemas.openxmlformats.org/officeDocument/2006/relationships/image" Target="../media/image456.png"/><Relationship Id="rId4" Type="http://schemas.openxmlformats.org/officeDocument/2006/relationships/image" Target="../media/image441.png"/><Relationship Id="rId9" Type="http://schemas.openxmlformats.org/officeDocument/2006/relationships/image" Target="../media/image446.png"/><Relationship Id="rId14" Type="http://schemas.openxmlformats.org/officeDocument/2006/relationships/image" Target="../media/image451.png"/><Relationship Id="rId22" Type="http://schemas.openxmlformats.org/officeDocument/2006/relationships/image" Target="../media/image459.png"/><Relationship Id="rId27" Type="http://schemas.openxmlformats.org/officeDocument/2006/relationships/image" Target="../media/image4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6.png"/><Relationship Id="rId2" Type="http://schemas.openxmlformats.org/officeDocument/2006/relationships/image" Target="../media/image465.png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8.gif"/><Relationship Id="rId2" Type="http://schemas.openxmlformats.org/officeDocument/2006/relationships/image" Target="../media/image467.gif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" TargetMode="External"/><Relationship Id="rId3" Type="http://schemas.openxmlformats.org/officeDocument/2006/relationships/hyperlink" Target="http://www.animationsplayhouse.com/" TargetMode="External"/><Relationship Id="rId7" Type="http://schemas.openxmlformats.org/officeDocument/2006/relationships/hyperlink" Target="http://www.ncert.nic.in/" TargetMode="External"/><Relationship Id="rId2" Type="http://schemas.openxmlformats.org/officeDocument/2006/relationships/hyperlink" Target="http://www.animationlibrary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ages.google.co.in/" TargetMode="External"/><Relationship Id="rId5" Type="http://schemas.openxmlformats.org/officeDocument/2006/relationships/hyperlink" Target="http://www.ilovewavs.com/" TargetMode="External"/><Relationship Id="rId4" Type="http://schemas.openxmlformats.org/officeDocument/2006/relationships/hyperlink" Target="http://www.heatheranimations.com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videos/Maths%20Surface%20Area%20&amp;%20Volume%20part%201%20(Basic)%20CBSE%20class%2010%20Mathematics%20X.wmv" TargetMode="External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slide" Target="slide4.xml"/><Relationship Id="rId4" Type="http://schemas.openxmlformats.org/officeDocument/2006/relationships/image" Target="../media/image23.png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2.png"/><Relationship Id="rId18" Type="http://schemas.openxmlformats.org/officeDocument/2006/relationships/image" Target="../media/image40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" Type="http://schemas.openxmlformats.org/officeDocument/2006/relationships/image" Target="../media/image5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7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0.png"/><Relationship Id="rId21" Type="http://schemas.openxmlformats.org/officeDocument/2006/relationships/image" Target="../media/image67.png"/><Relationship Id="rId7" Type="http://schemas.openxmlformats.org/officeDocument/2006/relationships/image" Target="../media/image54.png"/><Relationship Id="rId12" Type="http://schemas.openxmlformats.org/officeDocument/2006/relationships/image" Target="../media/image41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2" Type="http://schemas.openxmlformats.org/officeDocument/2006/relationships/image" Target="../media/image49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70.png"/><Relationship Id="rId5" Type="http://schemas.openxmlformats.org/officeDocument/2006/relationships/image" Target="../media/image52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10" Type="http://schemas.openxmlformats.org/officeDocument/2006/relationships/image" Target="../media/image57.png"/><Relationship Id="rId19" Type="http://schemas.openxmlformats.org/officeDocument/2006/relationships/image" Target="../media/image65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63552" y="254639"/>
            <a:ext cx="3076483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i-IN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कक्षा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-10</a:t>
            </a:r>
            <a:endParaRPr lang="en-IN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2483768" y="2420888"/>
            <a:ext cx="3643340" cy="10639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6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अध्याय</a:t>
            </a:r>
            <a:r>
              <a:rPr kumimoji="0" lang="en-US" sz="60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-13</a:t>
            </a:r>
            <a:r>
              <a:rPr kumimoji="0" lang="en-IN" sz="54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IN" sz="54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en-IN" sz="5400" b="1" i="0" u="none" strike="noStrike" kern="120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4725144"/>
            <a:ext cx="8423920" cy="92333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hi-IN" sz="5400" i="0" kern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rPr>
              <a:t>पृष्ठीय क्षेत्रफल और आयतन</a:t>
            </a:r>
            <a:endParaRPr lang="en-IN" sz="5400" i="0" kern="1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7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442933"/>
            <a:ext cx="8460432" cy="53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908720"/>
            <a:ext cx="823509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7" y="1452888"/>
            <a:ext cx="8244408" cy="446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5" y="1887943"/>
            <a:ext cx="8388425" cy="51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2342548"/>
            <a:ext cx="6458462" cy="7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9849" y="2132856"/>
            <a:ext cx="28972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0418" y="3133853"/>
            <a:ext cx="768110" cy="41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60169" y="3132991"/>
            <a:ext cx="3475383" cy="4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82693" y="3132774"/>
            <a:ext cx="1765913" cy="5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67944" y="3563961"/>
            <a:ext cx="2352637" cy="61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63572" y="4077072"/>
            <a:ext cx="1516540" cy="45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9" y="4644465"/>
            <a:ext cx="8411434" cy="440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5000961"/>
            <a:ext cx="2417658" cy="51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8961" y="5373214"/>
            <a:ext cx="3861031" cy="51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26359" y="5802583"/>
            <a:ext cx="7638130" cy="5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23469" r="46154"/>
          <a:stretch>
            <a:fillRect/>
          </a:stretch>
        </p:blipFill>
        <p:spPr bwMode="auto">
          <a:xfrm>
            <a:off x="1835696" y="3933056"/>
            <a:ext cx="2520280" cy="46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5976" y="4005064"/>
            <a:ext cx="253468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095327" y="4319127"/>
            <a:ext cx="4221089" cy="86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11960" y="5013176"/>
            <a:ext cx="3384376" cy="5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9992" y="5301208"/>
            <a:ext cx="2160240" cy="8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5805264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26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9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6" dur="2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9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2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08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1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3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n 18"/>
          <p:cNvSpPr/>
          <p:nvPr/>
        </p:nvSpPr>
        <p:spPr>
          <a:xfrm flipV="1">
            <a:off x="1043608" y="3761656"/>
            <a:ext cx="648072" cy="3096344"/>
          </a:xfrm>
          <a:prstGeom prst="can">
            <a:avLst/>
          </a:prstGeom>
          <a:solidFill>
            <a:srgbClr val="FFFF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30726" y="-27384"/>
            <a:ext cx="7757698" cy="57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83053" y="520908"/>
            <a:ext cx="8340811" cy="5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1045" y="772604"/>
            <a:ext cx="8368848" cy="640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1045" y="1124744"/>
            <a:ext cx="8525451" cy="75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11045" y="1803377"/>
            <a:ext cx="8441041" cy="54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9037" y="2165190"/>
            <a:ext cx="8460432" cy="75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95174" y="2780928"/>
            <a:ext cx="59055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-382091" y="2771775"/>
            <a:ext cx="12096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3483710">
            <a:off x="-22300" y="3841300"/>
            <a:ext cx="2947360" cy="282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7" descr="C:\Users\pc13\Desktop\jaspal\CLASS 9\Chapter-13\Raw Material\Pics\th (10)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2780928"/>
            <a:ext cx="1728192" cy="1524000"/>
          </a:xfrm>
          <a:prstGeom prst="rect">
            <a:avLst/>
          </a:prstGeom>
          <a:noFill/>
        </p:spPr>
      </p:pic>
      <p:sp>
        <p:nvSpPr>
          <p:cNvPr id="17" name="Oval 16"/>
          <p:cNvSpPr/>
          <p:nvPr/>
        </p:nvSpPr>
        <p:spPr>
          <a:xfrm>
            <a:off x="755576" y="4077072"/>
            <a:ext cx="1152128" cy="216024"/>
          </a:xfrm>
          <a:prstGeom prst="ellipse">
            <a:avLst/>
          </a:prstGeom>
          <a:solidFill>
            <a:srgbClr val="FF66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15"/>
          <p:cNvSpPr/>
          <p:nvPr/>
        </p:nvSpPr>
        <p:spPr>
          <a:xfrm>
            <a:off x="755576" y="2852936"/>
            <a:ext cx="1152128" cy="1368152"/>
          </a:xfrm>
          <a:prstGeom prst="triangle">
            <a:avLst/>
          </a:prstGeom>
          <a:solidFill>
            <a:srgbClr val="FF66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3284984"/>
            <a:ext cx="4176464" cy="308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43642" y="2996952"/>
            <a:ext cx="70807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36762" y="2924944"/>
            <a:ext cx="71437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-4998" r="20297"/>
          <a:stretch>
            <a:fillRect/>
          </a:stretch>
        </p:blipFill>
        <p:spPr bwMode="auto">
          <a:xfrm>
            <a:off x="1606897" y="3393273"/>
            <a:ext cx="7481744" cy="45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43909" y="3740948"/>
            <a:ext cx="1260139" cy="492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04081" y="3764950"/>
            <a:ext cx="1428159" cy="4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56234" y="3800955"/>
            <a:ext cx="1884210" cy="408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40249" y="3837045"/>
            <a:ext cx="2268255" cy="45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23728" y="4173082"/>
            <a:ext cx="658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43808" y="4149080"/>
            <a:ext cx="1728192" cy="52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35830" y="4581128"/>
            <a:ext cx="2112234" cy="66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48064" y="4633983"/>
            <a:ext cx="1224137" cy="6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651" y="5085184"/>
            <a:ext cx="8388350" cy="59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5478728"/>
            <a:ext cx="8356935" cy="6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1" y="6060611"/>
            <a:ext cx="2160241" cy="75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04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78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0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47 L -0.01337 -0.42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1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64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05 -0.01875 L 0.02205 -0.4851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3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3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flipV="1">
            <a:off x="971600" y="3789040"/>
            <a:ext cx="648072" cy="3096344"/>
          </a:xfrm>
          <a:prstGeom prst="can">
            <a:avLst/>
          </a:prstGeom>
          <a:solidFill>
            <a:srgbClr val="FFFF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-134"/>
            <a:ext cx="5723430" cy="8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n 3"/>
          <p:cNvSpPr/>
          <p:nvPr/>
        </p:nvSpPr>
        <p:spPr>
          <a:xfrm flipV="1">
            <a:off x="971600" y="1673424"/>
            <a:ext cx="648072" cy="3096344"/>
          </a:xfrm>
          <a:prstGeom prst="can">
            <a:avLst/>
          </a:prstGeom>
          <a:solidFill>
            <a:srgbClr val="FFFF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/>
          <p:cNvSpPr/>
          <p:nvPr/>
        </p:nvSpPr>
        <p:spPr>
          <a:xfrm>
            <a:off x="683568" y="1988840"/>
            <a:ext cx="1152128" cy="216024"/>
          </a:xfrm>
          <a:prstGeom prst="ellipse">
            <a:avLst/>
          </a:prstGeom>
          <a:solidFill>
            <a:srgbClr val="FF66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Isosceles Triangle 5"/>
          <p:cNvSpPr/>
          <p:nvPr/>
        </p:nvSpPr>
        <p:spPr>
          <a:xfrm>
            <a:off x="683568" y="764704"/>
            <a:ext cx="1152128" cy="1368152"/>
          </a:xfrm>
          <a:prstGeom prst="triangle">
            <a:avLst/>
          </a:prstGeom>
          <a:solidFill>
            <a:srgbClr val="FF6600"/>
          </a:solidFill>
          <a:ln>
            <a:solidFill>
              <a:srgbClr val="A655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75656" y="764704"/>
            <a:ext cx="766834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6392" y="1268760"/>
            <a:ext cx="3287610" cy="5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03609" y="1700808"/>
            <a:ext cx="5648711" cy="58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6393" y="2420888"/>
            <a:ext cx="2405932" cy="49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8" y="2420887"/>
            <a:ext cx="2884130" cy="4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902448" y="2420888"/>
            <a:ext cx="2241552" cy="61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2924944"/>
            <a:ext cx="566600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6" y="3356992"/>
            <a:ext cx="6948264" cy="44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5" y="3789039"/>
            <a:ext cx="2718721" cy="74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6" y="4437112"/>
            <a:ext cx="2362000" cy="58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5" y="4978371"/>
            <a:ext cx="4104457" cy="45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5" y="5445224"/>
            <a:ext cx="2426536" cy="52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95736" y="5942255"/>
            <a:ext cx="2039322" cy="58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972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926 L -0.00799 0.30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004 -0.299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gif\f9935 - Cop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1914" y="4942681"/>
            <a:ext cx="1276350" cy="790575"/>
          </a:xfrm>
          <a:prstGeom prst="rect">
            <a:avLst/>
          </a:prstGeom>
          <a:noFill/>
        </p:spPr>
      </p:pic>
      <p:sp>
        <p:nvSpPr>
          <p:cNvPr id="4" name="Flowchart: Magnetic Disk 3"/>
          <p:cNvSpPr/>
          <p:nvPr/>
        </p:nvSpPr>
        <p:spPr>
          <a:xfrm flipV="1">
            <a:off x="6588225" y="2348880"/>
            <a:ext cx="1728192" cy="3384376"/>
          </a:xfrm>
          <a:prstGeom prst="flowChartMagneticDisk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7" descr="C:\Users\comp-18\Desktop\related work\Chapter-13\Raw Material\Pics\th (19)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76C45"/>
              </a:clrFrom>
              <a:clrTo>
                <a:srgbClr val="B76C4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844824"/>
            <a:ext cx="1872208" cy="2232248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404664"/>
            <a:ext cx="8599016" cy="5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 descr="G:\gif\flowers-row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5661248"/>
            <a:ext cx="4211960" cy="476250"/>
          </a:xfrm>
          <a:prstGeom prst="rect">
            <a:avLst/>
          </a:prstGeom>
          <a:noFill/>
        </p:spPr>
      </p:pic>
      <p:pic>
        <p:nvPicPr>
          <p:cNvPr id="9" name="Picture 9" descr="G:\gif\f9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7" y="4648175"/>
            <a:ext cx="1057275" cy="581025"/>
          </a:xfrm>
          <a:prstGeom prst="rect">
            <a:avLst/>
          </a:prstGeom>
          <a:noFill/>
        </p:spPr>
      </p:pic>
      <p:pic>
        <p:nvPicPr>
          <p:cNvPr id="10" name="Picture 9" descr="G:\gif\f90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437112"/>
            <a:ext cx="1057275" cy="581025"/>
          </a:xfrm>
          <a:prstGeom prst="rect">
            <a:avLst/>
          </a:prstGeom>
          <a:noFill/>
        </p:spPr>
      </p:pic>
      <p:pic>
        <p:nvPicPr>
          <p:cNvPr id="12" name="Picture 2" descr="G:\gif\f9935 - Cop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942681"/>
            <a:ext cx="1276350" cy="790575"/>
          </a:xfrm>
          <a:prstGeom prst="rect">
            <a:avLst/>
          </a:prstGeom>
          <a:noFill/>
        </p:spPr>
      </p:pic>
      <p:pic>
        <p:nvPicPr>
          <p:cNvPr id="13" name="Picture 2" descr="G:\gif\f9935 - Cop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085184"/>
            <a:ext cx="1276350" cy="79057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365554" y="2276872"/>
            <a:ext cx="7429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 descr="F:\gif\Bird animated gif_files\parrotlink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1916832"/>
            <a:ext cx="907157" cy="523875"/>
          </a:xfrm>
          <a:prstGeom prst="rect">
            <a:avLst/>
          </a:prstGeom>
          <a:noFill/>
        </p:spPr>
      </p:pic>
      <p:pic>
        <p:nvPicPr>
          <p:cNvPr id="20" name="Picture 28" descr="F:\gif\Bird animated gif_files\cardinallink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96336" y="1844055"/>
            <a:ext cx="1002291" cy="792857"/>
          </a:xfrm>
          <a:prstGeom prst="rect">
            <a:avLst/>
          </a:prstGeom>
          <a:noFill/>
        </p:spPr>
      </p:pic>
      <p:pic>
        <p:nvPicPr>
          <p:cNvPr id="21" name="Picture 24" descr="C:\Users\pc6\Desktop\gif\anipar66 - Copy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0205" y="1988840"/>
            <a:ext cx="1362075" cy="819150"/>
          </a:xfrm>
          <a:prstGeom prst="rect">
            <a:avLst/>
          </a:prstGeom>
          <a:noFill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6012" y="723893"/>
            <a:ext cx="8369068" cy="76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85468" y="1266852"/>
            <a:ext cx="6849452" cy="49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1772816"/>
            <a:ext cx="79208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1988840"/>
            <a:ext cx="6410373" cy="74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2636912"/>
            <a:ext cx="4942306" cy="68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3284984"/>
            <a:ext cx="2386359" cy="52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3717032"/>
            <a:ext cx="3718843" cy="6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4305572"/>
            <a:ext cx="4966533" cy="5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4581128"/>
            <a:ext cx="4869625" cy="697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5157192"/>
            <a:ext cx="1986613" cy="5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843808" y="5229200"/>
            <a:ext cx="1962386" cy="5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5517232"/>
            <a:ext cx="3912659" cy="81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6093296"/>
            <a:ext cx="1744343" cy="630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6381328"/>
            <a:ext cx="1296144" cy="5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" name="Straight Arrow Connector 29"/>
          <p:cNvCxnSpPr/>
          <p:nvPr/>
        </p:nvCxnSpPr>
        <p:spPr>
          <a:xfrm>
            <a:off x="6588224" y="2564904"/>
            <a:ext cx="1008112" cy="0"/>
          </a:xfrm>
          <a:prstGeom prst="straightConnector1">
            <a:avLst/>
          </a:prstGeom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88224" y="2636912"/>
            <a:ext cx="828675" cy="3048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59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59832" y="-27384"/>
            <a:ext cx="2952328" cy="7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6075" y="692696"/>
            <a:ext cx="825640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5580529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exercise questions refer to book </a:t>
            </a:r>
            <a:endParaRPr lang="en-IN" sz="36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29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03648" y="0"/>
            <a:ext cx="63246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5578" y="1052736"/>
            <a:ext cx="8682926" cy="4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2196" y="1628800"/>
            <a:ext cx="6198036" cy="6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" name="AutoShape 13" descr="data:image/jpeg;base64,/9j/4AAQSkZJRgABAQAAAQABAAD/2wCEAAkGBhMSERMSEhQWEBMWFR0VFxcUGCEaHhsdGhwcIBUWHh4jGyceICUvHRoXITEgJCcpLS8tHB8xNjUqOCYtLCkBCQoKBQUFDQUFDSkYEhgpKSkpKSkpKSkpKSkpKSkpKSkpKSkpKSkpKSkpKSkpKSkpKSkpKSkpKSkpKSkpKSkpKf/AABEIAGwAnAMBIgACEQEDEQH/xAAbAAEAAwADAQAAAAAAAAAAAAAAAwQFAQYHAv/EAEIQAAEDAgMCCAoIBQUAAAAAAAEAAgMEERIhMQUTBiI0QVFhcbIVMlNzdIGRk9LTBxQjM0JiY7MWJENSVIKhorHB/8QAFAEBAAAAAAAAAAAAAAAAAAAAAP/EABQRAQAAAAAAAAAAAAAAAAAAAAD/2gAMAwEAAhEDEQA/APcUREBERAREQEREBFlTcJ6ZriwSCWRtrxwgyuFzYXawEjn1toV8P2hVPNoqdsbc7vqJLEW0IYwOLhrq5qDYVTaG1YYG4ppWQt6XuDb9lzmqY2NM8fb1L3a3bANy3PTQuky6casUOwoIXF8cTGvd4z7Xe7tceMfWUEB28X/cQSzfmLd23TI3fYkHpaHKNtPWyWL5IqVts2QgyuuQNJHhrcs/6ZW0iDLPB2JwtLjqDqTK8nPpw3DR6gFwOCtKMxC0HpFx/wCrVRBnHY9rmKWWMnPN5ePY++XZZfPhGSHlIbgH9aO4b1l7SSWdt3DpIWmiDgG+YzXKybfVXtAsKd5DbeSccm2/IdLfhNuY5ayAiIgIiICoVu2GRuwNDppbX3cQBcAb2JuQ1oNjYuIvbJJ6h0jjFEcOHKSTXD+RvMXW59B16KxR0TIm4WCwvc85J53OJzJ6zmgzMFdKQcUNG0E3aAZ3uGduMcDWHQ2s/ovzrPqOAe9cTPWVVQ0i27kMe71v4giDT/qBXakQY7NjzRta2CoDQDpJCxzbdADN3bn50G1J4r/WILt8pTkyDrLo8Ie3sbj7VsIgho62OZjZIntkjcLtcw3BHSCFMsqbZG7kdPTgMe44pWaNlytc8wfa3HtnYA5WtfpaoSNxNv0EHIgjUEcxQTIiICIiAiKnX7ZggLRLKyMuya0njO6mt1PqCCaspGSxvikaHse0tc06EEWIVTYdQ50QbIcUkZMTzpiLMsdr5YhZ1utQHbE0nJ6ZxBtxqg7ltj1YXSXHQWDtXQuGO1doUlSWsngbvWiVwbASA7xNTLc5Rtzy9SD1VERAWftqseyMNiIE0jt3GXC4DiDxiLi4aA51ri+Gyvlwy69FiVlS0VrceK0UBIDWudczOtchoNrCEgX/ALyg1KCibDG2Nl8LRqTck87ieck3JPOSVYVHwzH+p7qT4E8Mx/qe6k+BBeRUfDMf6nupPgTwzH+p7qT4EF5FR8Mx/qe6k+BPDMf6nupPgQXlnVTd1KJW+LIRHKOs5Rydt7NPSCP7QvvwzH+p7qT4FXr62GaKSJ28AewsuIpMri1xxNedBrIuu7N23VTwwvjp2sL42uc+d+EAuaDdrWhxcLm2ZZ2q23Ysr+UVD3/lhG5brcaOL+rN+aCzX7cghLWySNa93isvd7sibNYOMcgdAqrtrTyW3FObH8dQ7dCxGoaA55N7cUhvavrDR0DCfsaRrjmcmYjfp1cbnrOa4dtqR/J6d8n5pjuWa2OrS/ryYQelBw3Y80g/mKlzr34tONy2x0F8TpLjpDx2Lm1HReSp3SHqxyE/83n2r5bsqokv9YqLA/gpm7sWIsQXkl56cTSzsVyg2LBCXOijaxzs3Ptdzutzjxj6ygxtt7YqXwudRwyNcG4mvlswE2OFuAtLznYWIbrqF0bh42YS04qXNfP9WbjMYwtvjkuALnIaL19eV/SpyyPzDe/Ig9UREQda2/sN0tVSzb18bo3u3Qb4o4ji/GPxYrAdQGViSVZqNoxQVVRLM9sTBTwXc82Hj1KvV33tP5x37b1m1+xoaqpqYaiNs0Zp4LteL/jqcx0HrCDcp5sbQ6xbcXs4WPrGo7CpFkQ8E6RrQ000DrZXdCy/r4qk/hej/wAWn9yz4UGmi65tPZtJC5g8HxyhxALmRRWaXOa1t8RB/FfIHJp6rzT7K2aw4XxUbHdDmRg6E6EdAJ9RQbqLKZwaoiARTU5BFwREwgg6HxV9fwvR/wCLT+5Z8KDTVGTbMTZhA927kcLxh2W8A8bAeci4uNRcdIUX8L0f+LT+5Z8Khg4HUbJxUNp4hKAGtcI2jCBc5WAzuSb6oOtbG4YyN+rUkdO82o4i18oMUckhY3iCRzSLAf2hxJdkOKb9mbs+qkN5pxG3ydO2x57gyOJJyt4rWHJS8F+RUno8XcatNBn0GwYIXF7IxvCADI67nkDS73XcfaqVdtiTcCZrHgNkIlDC0uDWOINrixzAyGdr2zst1U4NmNbqS/jukFzoXG+gsDbmvdBnbSMz6gxgvEQbEbRjCTjMrZQX3vkBGbNLSNc75aGxYpW08LZzeVsbWyEG93AAON+fPNXUQF5X9KnLI/MN78i9UXlf0qcsj8w3vyIPVEWRLthwqxBYBpAIdY53Dy4Yr2DuK2zSMxc36I6zhXHGZAWSER48RAFvs2Ne+2dzxXX9RCC7Xfe0/nHftvUVPy2f0eDv1Klrvvafzjv23qKn5bP6PB36lBpoiIIpoMRYSfFdit05ED/u6oybEvO+cPsXCIWtcfZGQt57570+wLTRBT2Ps0U8EUAJcImNjBORIaLAlXERAREQZnBfkVJ6PF3GrTWZwX5FSejxdxq00BERAREQF5X9KnLI/MN78i9UXlf0qcsj8w3vyIPTXUbC/GRxvXqNDbS/WoZtjQvxYowceLF142hr79rQB2K6iCjXfe03nHftvUVPy2f0eDv1Klrvvafzjv23qKn5bP6PB36lBpoiICIiAiIgIiIMzgvyKk9Hi7jVprM4L8ipPR4u41aaAiLPrduwxPEZdilIuIowXvtcDFhFyBmOMbDrQaCrV+0ooGY5pGxMva7yALnQDpPUs4OrJ+ZtDH12kmII93Gb9cmnMrNHsGGN+8sZJbW3shxvsdQCfFHU2w6kFd21Z5SBTw4W88tRdgHW2O2N3YcA0zVGs4CRVBElXJJPLhDcTTu2gDma1uguScy456ldnRAREQYm1tsQxzQte8Nc19y06nFG8MwjV1zkLXzyU9Py2f0eDv1K52hwegmnp6iRgdLTlxjd0YhY9vMe1cVlGRMZWyPjc6NrCG4SLMLy3Vpz+0d/sg1EWRhk8vJ7I/lphk8vJ7I/loNdFkYZPLyeyP5aYZPLyeyP5aDXRZGGTy8nsj+WmGTy8nsj+Wg10WRhk8vJ7I/lphk8tJ7I/loPvgwf5Gl9Hi7jVG7hIx9xTNNW4ZXjI3YPQZDxddQLkdCp7J4MxuhjbM59SyNoY1kpGCzLBt2Na1jjxQbuBzvay7G1oAAAsBkAEGONmVE1/rE27af6VMS22twZfHdzZtDPWr+z9lxQNwQxsiaSSQwAXJzLj0m/OVa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87" name="AutoShape 15" descr="data:image/jpeg;base64,/9j/4AAQSkZJRgABAQAAAQABAAD/2wCEAAkGBhMSERMSEhQWEBMWFR0VFxcUGCEaHhsdGhwcIBUWHh4jGyceICUvHRoXITEgJCcpLS8tHB8xNjUqOCYtLCkBCQoKBQUFDQUFDSkYEhgpKSkpKSkpKSkpKSkpKSkpKSkpKSkpKSkpKSkpKSkpKSkpKSkpKSkpKSkpKSkpKSkpKf/AABEIAGwAnAMBIgACEQEDEQH/xAAbAAEAAwADAQAAAAAAAAAAAAAAAwQFAQYHAv/EAEIQAAEDAgMCCAoIBQUAAAAAAAEAAgMEERIhMQUTBiI0QVFhcbIVMlNzdIGRk9LTBxQjM0JiY7MWJENSVIKhorHB/8QAFAEBAAAAAAAAAAAAAAAAAAAAAP/EABQRAQAAAAAAAAAAAAAAAAAAAAD/2gAMAwEAAhEDEQA/APcUREBERAREQEREBFlTcJ6ZriwSCWRtrxwgyuFzYXawEjn1toV8P2hVPNoqdsbc7vqJLEW0IYwOLhrq5qDYVTaG1YYG4ppWQt6XuDb9lzmqY2NM8fb1L3a3bANy3PTQuky6casUOwoIXF8cTGvd4z7Xe7tceMfWUEB28X/cQSzfmLd23TI3fYkHpaHKNtPWyWL5IqVts2QgyuuQNJHhrcs/6ZW0iDLPB2JwtLjqDqTK8nPpw3DR6gFwOCtKMxC0HpFx/wCrVRBnHY9rmKWWMnPN5ePY++XZZfPhGSHlIbgH9aO4b1l7SSWdt3DpIWmiDgG+YzXKybfVXtAsKd5DbeSccm2/IdLfhNuY5ayAiIgIiICoVu2GRuwNDppbX3cQBcAb2JuQ1oNjYuIvbJJ6h0jjFEcOHKSTXD+RvMXW59B16KxR0TIm4WCwvc85J53OJzJ6zmgzMFdKQcUNG0E3aAZ3uGduMcDWHQ2s/ovzrPqOAe9cTPWVVQ0i27kMe71v4giDT/qBXakQY7NjzRta2CoDQDpJCxzbdADN3bn50G1J4r/WILt8pTkyDrLo8Ie3sbj7VsIgho62OZjZIntkjcLtcw3BHSCFMsqbZG7kdPTgMe44pWaNlytc8wfa3HtnYA5WtfpaoSNxNv0EHIgjUEcxQTIiICIiAiKnX7ZggLRLKyMuya0njO6mt1PqCCaspGSxvikaHse0tc06EEWIVTYdQ50QbIcUkZMTzpiLMsdr5YhZ1utQHbE0nJ6ZxBtxqg7ltj1YXSXHQWDtXQuGO1doUlSWsngbvWiVwbASA7xNTLc5Rtzy9SD1VERAWftqseyMNiIE0jt3GXC4DiDxiLi4aA51ri+Gyvlwy69FiVlS0VrceK0UBIDWudczOtchoNrCEgX/ALyg1KCibDG2Nl8LRqTck87ieck3JPOSVYVHwzH+p7qT4E8Mx/qe6k+BBeRUfDMf6nupPgTwzH+p7qT4EF5FR8Mx/qe6k+BPDMf6nupPgQXlnVTd1KJW+LIRHKOs5Rydt7NPSCP7QvvwzH+p7qT4FXr62GaKSJ28AewsuIpMri1xxNedBrIuu7N23VTwwvjp2sL42uc+d+EAuaDdrWhxcLm2ZZ2q23Ysr+UVD3/lhG5brcaOL+rN+aCzX7cghLWySNa93isvd7sibNYOMcgdAqrtrTyW3FObH8dQ7dCxGoaA55N7cUhvavrDR0DCfsaRrjmcmYjfp1cbnrOa4dtqR/J6d8n5pjuWa2OrS/ryYQelBw3Y80g/mKlzr34tONy2x0F8TpLjpDx2Lm1HReSp3SHqxyE/83n2r5bsqokv9YqLA/gpm7sWIsQXkl56cTSzsVyg2LBCXOijaxzs3Ptdzutzjxj6ygxtt7YqXwudRwyNcG4mvlswE2OFuAtLznYWIbrqF0bh42YS04qXNfP9WbjMYwtvjkuALnIaL19eV/SpyyPzDe/Ig9UREQda2/sN0tVSzb18bo3u3Qb4o4ji/GPxYrAdQGViSVZqNoxQVVRLM9sTBTwXc82Hj1KvV33tP5x37b1m1+xoaqpqYaiNs0Zp4LteL/jqcx0HrCDcp5sbQ6xbcXs4WPrGo7CpFkQ8E6RrQ000DrZXdCy/r4qk/hej/wAWn9yz4UGmi65tPZtJC5g8HxyhxALmRRWaXOa1t8RB/FfIHJp6rzT7K2aw4XxUbHdDmRg6E6EdAJ9RQbqLKZwaoiARTU5BFwREwgg6HxV9fwvR/wCLT+5Z8KDTVGTbMTZhA927kcLxh2W8A8bAeci4uNRcdIUX8L0f+LT+5Z8Khg4HUbJxUNp4hKAGtcI2jCBc5WAzuSb6oOtbG4YyN+rUkdO82o4i18oMUckhY3iCRzSLAf2hxJdkOKb9mbs+qkN5pxG3ydO2x57gyOJJyt4rWHJS8F+RUno8XcatNBn0GwYIXF7IxvCADI67nkDS73XcfaqVdtiTcCZrHgNkIlDC0uDWOINrixzAyGdr2zst1U4NmNbqS/jukFzoXG+gsDbmvdBnbSMz6gxgvEQbEbRjCTjMrZQX3vkBGbNLSNc75aGxYpW08LZzeVsbWyEG93AAON+fPNXUQF5X9KnLI/MN78i9UXlf0qcsj8w3vyIPVEWRLthwqxBYBpAIdY53Dy4Yr2DuK2zSMxc36I6zhXHGZAWSER48RAFvs2Ne+2dzxXX9RCC7Xfe0/nHftvUVPy2f0eDv1Klrvvafzjv23qKn5bP6PB36lBpoiIIpoMRYSfFdit05ED/u6oybEvO+cPsXCIWtcfZGQt57570+wLTRBT2Ps0U8EUAJcImNjBORIaLAlXERAREQZnBfkVJ6PF3GrTWZwX5FSejxdxq00BERAREQF5X9KnLI/MN78i9UXlf0qcsj8w3vyIPTXUbC/GRxvXqNDbS/WoZtjQvxYowceLF142hr79rQB2K6iCjXfe03nHftvUVPy2f0eDv1Klrvvafzjv23qKn5bP6PB36lBpoiICIiAiIgIiIMzgvyKk9Hi7jVprM4L8ipPR4u41aaAiLPrduwxPEZdilIuIowXvtcDFhFyBmOMbDrQaCrV+0ooGY5pGxMva7yALnQDpPUs4OrJ+ZtDH12kmII93Gb9cmnMrNHsGGN+8sZJbW3shxvsdQCfFHU2w6kFd21Z5SBTw4W88tRdgHW2O2N3YcA0zVGs4CRVBElXJJPLhDcTTu2gDma1uguScy456ldnRAREQYm1tsQxzQte8Nc19y06nFG8MwjV1zkLXzyU9Py2f0eDv1K52hwegmnp6iRgdLTlxjd0YhY9vMe1cVlGRMZWyPjc6NrCG4SLMLy3Vpz+0d/sg1EWRhk8vJ7I/lphk8vJ7I/loNdFkYZPLyeyP5aYZPLyeyP5aDXRZGGTy8nsj+WmGTy8nsj+Wg10WRhk8vJ7I/lphk8tJ7I/loPvgwf5Gl9Hi7jVG7hIx9xTNNW4ZXjI3YPQZDxddQLkdCp7J4MxuhjbM59SyNoY1kpGCzLBt2Na1jjxQbuBzvay7G1oAAAsBkAEGONmVE1/rE27af6VMS22twZfHdzZtDPWr+z9lxQNwQxsiaSSQwAXJzLj0m/OVa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20072" y="980728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23528" y="692696"/>
            <a:ext cx="5184576" cy="579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98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70838"/>
            <a:ext cx="651470" cy="40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8648" y="476672"/>
            <a:ext cx="7945800" cy="61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933698"/>
            <a:ext cx="8604448" cy="55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436" y="2060848"/>
            <a:ext cx="3192452" cy="4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84376" y="1839740"/>
            <a:ext cx="5796136" cy="8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255568" y="2276872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3284984"/>
            <a:ext cx="3351958" cy="55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6" name="Picture 2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4005064"/>
            <a:ext cx="3246385" cy="50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Picture 2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4641374"/>
            <a:ext cx="3325565" cy="65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0" name="Picture 24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7" y="1495402"/>
            <a:ext cx="3312368" cy="5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1" name="Picture 2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2564904"/>
            <a:ext cx="87098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2" name="Picture 2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2643857"/>
            <a:ext cx="4182589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4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970462" y="3501008"/>
            <a:ext cx="42100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43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5474199"/>
            <a:ext cx="5318264" cy="47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196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267744" y="2595186"/>
            <a:ext cx="3611295" cy="68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79712" y="1988840"/>
            <a:ext cx="4084683" cy="79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332656"/>
            <a:ext cx="770950" cy="43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0"/>
            <a:ext cx="6816825" cy="114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23728" y="836712"/>
            <a:ext cx="371455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1268760"/>
            <a:ext cx="5410178" cy="10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3861048"/>
            <a:ext cx="2935021" cy="73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1720" y="4509120"/>
            <a:ext cx="3530141" cy="121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339752" y="3140968"/>
            <a:ext cx="3557191" cy="113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7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79198"/>
          <a:stretch>
            <a:fillRect/>
          </a:stretch>
        </p:blipFill>
        <p:spPr bwMode="auto">
          <a:xfrm>
            <a:off x="611560" y="1441751"/>
            <a:ext cx="1106304" cy="47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77281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580112" y="1700808"/>
            <a:ext cx="36480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5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44623"/>
            <a:ext cx="3528392" cy="49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91680" y="404664"/>
            <a:ext cx="5796136" cy="82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64088" y="1052736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75656" y="980728"/>
            <a:ext cx="527776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91680" y="1988839"/>
            <a:ext cx="1944216" cy="54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1" y="2492896"/>
            <a:ext cx="427038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35537" y="2636912"/>
            <a:ext cx="1440157" cy="40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3140968"/>
            <a:ext cx="4765621" cy="45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35896" y="3717032"/>
            <a:ext cx="2107869" cy="47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51920" y="4293096"/>
            <a:ext cx="1296144" cy="37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4" y="4509120"/>
            <a:ext cx="88204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5805264"/>
            <a:ext cx="2016224" cy="60486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06505" y="5229200"/>
            <a:ext cx="515778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06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804248" y="980728"/>
            <a:ext cx="2304256" cy="3528392"/>
          </a:xfrm>
          <a:prstGeom prst="can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DB28B"/>
              </a:gs>
              <a:gs pos="70000">
                <a:srgbClr val="CE6C36"/>
              </a:gs>
              <a:gs pos="100000">
                <a:srgbClr val="F8AB2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6804248" y="3933056"/>
            <a:ext cx="2304256" cy="576064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57150">
                <a:solidFill>
                  <a:schemeClr val="tx1"/>
                </a:solidFill>
                <a:prstDash val="sysDash"/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588224" y="3501008"/>
            <a:ext cx="2664296" cy="72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-27384"/>
            <a:ext cx="6608509" cy="4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4905" y="337727"/>
            <a:ext cx="6243399" cy="49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795130"/>
            <a:ext cx="6571997" cy="40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44821" y="1117644"/>
            <a:ext cx="6243403" cy="51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r="10749"/>
          <a:stretch>
            <a:fillRect/>
          </a:stretch>
        </p:blipFill>
        <p:spPr bwMode="auto">
          <a:xfrm>
            <a:off x="395536" y="1562877"/>
            <a:ext cx="6408712" cy="4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-10937" r="12724"/>
          <a:stretch>
            <a:fillRect/>
          </a:stretch>
        </p:blipFill>
        <p:spPr bwMode="auto">
          <a:xfrm>
            <a:off x="1237326" y="1916832"/>
            <a:ext cx="59269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259632" y="2348880"/>
            <a:ext cx="5975657" cy="4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2924944"/>
            <a:ext cx="742393" cy="46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2852936"/>
            <a:ext cx="3809323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4077072"/>
            <a:ext cx="3066932" cy="4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3284984"/>
            <a:ext cx="399188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4365104"/>
            <a:ext cx="4089244" cy="6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35896" y="4797152"/>
            <a:ext cx="3310339" cy="53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49081" y="5157192"/>
            <a:ext cx="1642999" cy="486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9219" y="5547718"/>
            <a:ext cx="6937117" cy="47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9220" y="6003032"/>
            <a:ext cx="4576058" cy="45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86092" t="5399"/>
          <a:stretch>
            <a:fillRect/>
          </a:stretch>
        </p:blipFill>
        <p:spPr bwMode="auto">
          <a:xfrm>
            <a:off x="395536" y="2412504"/>
            <a:ext cx="944488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1962962"/>
            <a:ext cx="792088" cy="45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63687" y="2996951"/>
            <a:ext cx="3401109" cy="780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763688" y="3573016"/>
            <a:ext cx="4396248" cy="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87849" y="4149079"/>
            <a:ext cx="3967960" cy="705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46165" y="4719042"/>
            <a:ext cx="1700554" cy="57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4941168"/>
            <a:ext cx="4358458" cy="60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5976" y="5317565"/>
            <a:ext cx="4824536" cy="4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8" y="5661248"/>
            <a:ext cx="2947628" cy="42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354848" y="6008879"/>
            <a:ext cx="1801328" cy="516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8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04898" y="5990852"/>
            <a:ext cx="6231398" cy="53449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032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9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9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0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0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0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0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0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13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15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17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2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51042 " pathEditMode="relative" ptsTypes="AA">
                                      <p:cBhvr>
                                        <p:cTn id="1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907704" y="16232"/>
            <a:ext cx="4929223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i-IN" sz="4800" b="1" i="0" u="none" strike="noStrike" kern="1200" cap="none" spc="-100" normalizeH="0" baseline="0" noProof="0" dirty="0" smtClean="0">
                <a:ln/>
                <a:solidFill>
                  <a:schemeClr val="accent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हमें क्या सीखना है</a:t>
            </a:r>
            <a:endParaRPr kumimoji="0" lang="en-IN" sz="4800" b="1" i="0" u="none" strike="noStrike" kern="1200" cap="none" spc="-100" normalizeH="0" baseline="0" noProof="0" dirty="0">
              <a:ln/>
              <a:solidFill>
                <a:schemeClr val="accent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1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4624"/>
            <a:ext cx="1500199" cy="1201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55207"/>
            <a:ext cx="1285884" cy="13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loud 4">
            <a:hlinkClick r:id="rId4" action="ppaction://hlinksldjump"/>
          </p:cNvPr>
          <p:cNvSpPr/>
          <p:nvPr/>
        </p:nvSpPr>
        <p:spPr>
          <a:xfrm>
            <a:off x="2699792" y="908720"/>
            <a:ext cx="4392488" cy="983873"/>
          </a:xfrm>
          <a:prstGeom prst="clou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For Teachers</a:t>
            </a:r>
            <a:endParaRPr lang="en-US" sz="3600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1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18" y="1556792"/>
            <a:ext cx="1695450" cy="981075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2699792" y="1857018"/>
            <a:ext cx="6408712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i-IN" sz="4000" b="1" spc="150" dirty="0" smtClean="0">
                <a:ln w="11430"/>
                <a:solidFill>
                  <a:srgbClr val="9C5B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hlinkClick r:id="rId7" action="ppaction://hlinksldjump"/>
              </a:rPr>
              <a:t>आधारभूत ठोसो के संयोजन</a:t>
            </a:r>
            <a:endParaRPr lang="en-IN" sz="4000" b="1" spc="150" dirty="0">
              <a:ln w="11430"/>
              <a:solidFill>
                <a:srgbClr val="9C5BC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1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39552" y="2708920"/>
            <a:ext cx="6624736" cy="1008112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6146" name="Picture 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3068960"/>
            <a:ext cx="1691680" cy="527366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1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3789040"/>
            <a:ext cx="6324600" cy="752475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2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272" y="3861048"/>
            <a:ext cx="1944216" cy="60609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3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9552" y="4797152"/>
            <a:ext cx="6336704" cy="648072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4" name="Picture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52120" y="5589240"/>
            <a:ext cx="2352675" cy="733425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5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31640" y="5589240"/>
            <a:ext cx="3600400" cy="909476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7" name="Picture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855815"/>
            <a:ext cx="1890702" cy="589409"/>
          </a:xfrm>
          <a:prstGeom prst="rect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6" name="TextBox 5">
            <a:hlinkClick r:id="rId19" action="ppaction://hlinksldjump"/>
          </p:cNvPr>
          <p:cNvSpPr txBox="1"/>
          <p:nvPr/>
        </p:nvSpPr>
        <p:spPr>
          <a:xfrm rot="19753321">
            <a:off x="1915177" y="3552627"/>
            <a:ext cx="5677067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Click on the topic</a:t>
            </a:r>
            <a:endParaRPr lang="en-IN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6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4" dur="1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8" grpId="1" animBg="1"/>
      <p:bldP spid="6" grpId="0" animBg="1"/>
      <p:bldP spid="6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1187" y="826765"/>
            <a:ext cx="22193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n 6"/>
          <p:cNvSpPr/>
          <p:nvPr/>
        </p:nvSpPr>
        <p:spPr>
          <a:xfrm>
            <a:off x="7236296" y="620688"/>
            <a:ext cx="1800200" cy="2952328"/>
          </a:xfrm>
          <a:prstGeom prst="can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2334" y="548680"/>
            <a:ext cx="25842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44624"/>
            <a:ext cx="6150556" cy="52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332656"/>
            <a:ext cx="6476507" cy="63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908720"/>
            <a:ext cx="6363132" cy="58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1340768"/>
            <a:ext cx="6419820" cy="60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1772816"/>
            <a:ext cx="5201046" cy="56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70857" y="1871490"/>
            <a:ext cx="1105399" cy="4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2276872"/>
            <a:ext cx="6235586" cy="52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2780928"/>
            <a:ext cx="5328592" cy="65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3212976"/>
            <a:ext cx="797389" cy="49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18189"/>
          <a:stretch>
            <a:fillRect/>
          </a:stretch>
        </p:blipFill>
        <p:spPr bwMode="auto">
          <a:xfrm>
            <a:off x="323528" y="3496386"/>
            <a:ext cx="6624736" cy="50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79712" y="3890457"/>
            <a:ext cx="2584636" cy="61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73288" y="4293096"/>
            <a:ext cx="5842928" cy="67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4747340"/>
            <a:ext cx="8083866" cy="76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5776" y="6005507"/>
            <a:ext cx="6021656" cy="879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91680" y="5229199"/>
            <a:ext cx="6654064" cy="105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2879" t="-1648" r="1115"/>
          <a:stretch>
            <a:fillRect/>
          </a:stretch>
        </p:blipFill>
        <p:spPr bwMode="auto">
          <a:xfrm>
            <a:off x="611560" y="3933056"/>
            <a:ext cx="1296144" cy="51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59832" y="2060848"/>
            <a:ext cx="1512168" cy="65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2450233"/>
            <a:ext cx="7059775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2852936"/>
            <a:ext cx="6253867" cy="55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3438048"/>
            <a:ext cx="4566823" cy="5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3861048"/>
            <a:ext cx="2159843" cy="48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55648" y="4250433"/>
            <a:ext cx="5372736" cy="474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109913" y="3276599"/>
            <a:ext cx="3298859" cy="4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5776" y="4807235"/>
            <a:ext cx="3298859" cy="4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83768" y="5185502"/>
            <a:ext cx="1482875" cy="6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1691680" y="5877272"/>
            <a:ext cx="5372735" cy="63398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639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9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0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0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0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0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0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1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1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1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1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1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2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23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25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27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29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31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33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35" dur="2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37" dur="2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5115 " pathEditMode="relative" ptsTypes="AA">
                                      <p:cBhvr>
                                        <p:cTn id="1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3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5519" y="44624"/>
            <a:ext cx="270860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836712"/>
            <a:ext cx="80295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941168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exercise questions refer to book </a:t>
            </a:r>
            <a:endParaRPr lang="en-IN" sz="36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97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785339"/>
            <a:ext cx="4307957" cy="4307957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70226"/>
            <a:ext cx="7488833" cy="550462"/>
          </a:xfrm>
          <a:prstGeom prst="rect">
            <a:avLst/>
          </a:prstGeom>
          <a:gradFill>
            <a:gsLst>
              <a:gs pos="0">
                <a:srgbClr val="08FCC8"/>
              </a:gs>
              <a:gs pos="25000">
                <a:srgbClr val="21D6E0"/>
              </a:gs>
              <a:gs pos="75000">
                <a:srgbClr val="53B9FF"/>
              </a:gs>
              <a:gs pos="100000">
                <a:srgbClr val="4BA1FF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10800000" flipV="1">
            <a:off x="2987824" y="2132856"/>
            <a:ext cx="309634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624" y="797803"/>
            <a:ext cx="6599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शंकु का गोले में रूपांतरण</a:t>
            </a:r>
            <a:endParaRPr lang="en-IN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comp-18\Desktop\Chapter-13\pics\cylinder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6580" y="1700808"/>
            <a:ext cx="3763572" cy="3744416"/>
          </a:xfrm>
          <a:prstGeom prst="rect">
            <a:avLst/>
          </a:prstGeom>
          <a:noFill/>
        </p:spPr>
      </p:pic>
      <p:pic>
        <p:nvPicPr>
          <p:cNvPr id="1027" name="Picture 3" descr="C:\Users\comp-18\Desktop\Chapter-13\pics\th (19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BA6A45"/>
              </a:clrFrom>
              <a:clrTo>
                <a:srgbClr val="BA6A45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55776" y="2420888"/>
            <a:ext cx="3960440" cy="374441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27584" y="797803"/>
            <a:ext cx="79351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hi-IN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अर्धगोले का बेलन में रूपांतरण</a:t>
            </a:r>
            <a:endParaRPr lang="en-IN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5232102"/>
            <a:ext cx="8678979" cy="1077218"/>
          </a:xfrm>
          <a:prstGeom prst="rect">
            <a:avLst/>
          </a:prstGeom>
          <a:ln w="57150">
            <a:solidFill>
              <a:schemeClr val="accent2">
                <a:lumMod val="50000"/>
              </a:schemeClr>
            </a:solidFill>
            <a:prstDash val="dash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i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यहाँ ये बात याद रखनी चाहिए कि शंकु और गोले </a:t>
            </a:r>
          </a:p>
          <a:p>
            <a:r>
              <a:rPr lang="hi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व अर्धगोले और बेलन का आयतन बराबर है </a:t>
            </a:r>
            <a:endParaRPr lang="en-I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http://1.bp.blogspot.com/-wO9elPdHKwM/Tj0yMTxLwCI/AAAAAAAABOI/aogEcBXTt5Q/s400/Cameraman_animated.gif">
            <a:hlinkClick r:id="rId7" action="ppaction://hlinkfile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06232" y="3140968"/>
            <a:ext cx="153776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815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pc6\Desktop\water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E3D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6686045" y="2206352"/>
            <a:ext cx="720080" cy="1879104"/>
          </a:xfrm>
          <a:prstGeom prst="rect">
            <a:avLst/>
          </a:prstGeom>
          <a:noFill/>
        </p:spPr>
      </p:pic>
      <p:pic>
        <p:nvPicPr>
          <p:cNvPr id="2054" name="Picture 6" descr="C:\Users\comp-18\Desktop\Chapter-13\pics\beak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440987" flipH="1">
            <a:off x="565365" y="1340768"/>
            <a:ext cx="2438400" cy="18669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44624"/>
            <a:ext cx="7056784" cy="1200329"/>
          </a:xfrm>
          <a:prstGeom prst="rect">
            <a:avLst/>
          </a:prstGeom>
          <a:solidFill>
            <a:srgbClr val="53B9FF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3600" b="1" dirty="0" smtClean="0">
                <a:ln w="50800">
                  <a:solidFill>
                    <a:srgbClr val="0000FF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द्रव का एक आकार के बर्तन से दूसरे आकार के बर्तन में डाला जाना  </a:t>
            </a:r>
          </a:p>
        </p:txBody>
      </p:sp>
      <p:pic>
        <p:nvPicPr>
          <p:cNvPr id="2053" name="Picture 5" descr="C:\Users\comp-18\Desktop\Chapter-13\pics\ball glass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73477" y="3453358"/>
            <a:ext cx="3888432" cy="213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pc6\Desktop\water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flipH="1">
            <a:off x="2653597" y="2053952"/>
            <a:ext cx="1512168" cy="1879104"/>
          </a:xfrm>
          <a:prstGeom prst="rect">
            <a:avLst/>
          </a:prstGeom>
          <a:noFill/>
        </p:spPr>
      </p:pic>
      <p:pic>
        <p:nvPicPr>
          <p:cNvPr id="2055" name="Picture 7" descr="C:\Users\comp-18\Desktop\Chapter-13\pics\cylinder test tub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E3DE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37973" y="3140968"/>
            <a:ext cx="2143125" cy="2143125"/>
          </a:xfrm>
          <a:prstGeom prst="rect">
            <a:avLst/>
          </a:prstGeom>
          <a:noFill/>
        </p:spPr>
      </p:pic>
      <p:pic>
        <p:nvPicPr>
          <p:cNvPr id="2056" name="Picture 8" descr="C:\Users\comp-18\Desktop\Chapter-13\pics\th (10)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49294">
            <a:off x="5242042" y="1264917"/>
            <a:ext cx="1524000" cy="152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9553" y="5448126"/>
            <a:ext cx="8424936" cy="107721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i-IN" sz="3200" b="1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यहाँ ये बात याद रखनी चाहिए कि दोनों प्रकार के </a:t>
            </a:r>
          </a:p>
          <a:p>
            <a:r>
              <a:rPr lang="hi-IN" sz="3200" b="1" dirty="0" smtClean="0">
                <a:ln w="50800"/>
                <a:solidFill>
                  <a:schemeClr val="tx1">
                    <a:lumMod val="75000"/>
                    <a:lumOff val="25000"/>
                  </a:schemeClr>
                </a:solidFill>
              </a:rPr>
              <a:t>बर्तनों में द्रवों का आयतन बराबर है </a:t>
            </a:r>
            <a:endParaRPr lang="en-IN" sz="3200" b="1" dirty="0">
              <a:ln w="50800"/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pc6\Desktop\CHAPTER-5 class-8\CHAPTER-5 class-8\RAW MAT\PICS\downloa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56176" y="692696"/>
            <a:ext cx="3168352" cy="316835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E"/>
              </a:clrFrom>
              <a:clrTo>
                <a:srgbClr val="FFFCFE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0800000" flipV="1">
            <a:off x="6615227" y="891136"/>
            <a:ext cx="2277253" cy="275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116632"/>
            <a:ext cx="7760310" cy="39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476673"/>
            <a:ext cx="7633658" cy="47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831173"/>
            <a:ext cx="3074188" cy="67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1371088"/>
            <a:ext cx="771302" cy="54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1268760"/>
            <a:ext cx="2952640" cy="77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508497" y="2636912"/>
            <a:ext cx="329575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82549" y="2681801"/>
            <a:ext cx="2181339" cy="74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2931869"/>
            <a:ext cx="6110158" cy="121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t="-2935" r="11746"/>
          <a:stretch>
            <a:fillRect/>
          </a:stretch>
        </p:blipFill>
        <p:spPr bwMode="auto">
          <a:xfrm>
            <a:off x="417189" y="3672829"/>
            <a:ext cx="8726811" cy="66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24614"/>
          <a:stretch>
            <a:fillRect/>
          </a:stretch>
        </p:blipFill>
        <p:spPr bwMode="auto">
          <a:xfrm>
            <a:off x="1979712" y="4205719"/>
            <a:ext cx="3906663" cy="807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43608" y="4869160"/>
            <a:ext cx="4338571" cy="4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5229200"/>
            <a:ext cx="3097261" cy="48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9792" y="5694387"/>
            <a:ext cx="3940872" cy="68694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8946" t="7624"/>
          <a:stretch>
            <a:fillRect/>
          </a:stretch>
        </p:blipFill>
        <p:spPr bwMode="auto">
          <a:xfrm>
            <a:off x="971600" y="4277727"/>
            <a:ext cx="1016496" cy="55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r="79076"/>
          <a:stretch>
            <a:fillRect/>
          </a:stretch>
        </p:blipFill>
        <p:spPr bwMode="auto">
          <a:xfrm>
            <a:off x="806485" y="2874928"/>
            <a:ext cx="648072" cy="48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1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87624" y="1700808"/>
            <a:ext cx="3054680" cy="68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1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87623" y="2204864"/>
            <a:ext cx="3684635" cy="7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244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xit" presetSubtype="1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2599" y="241593"/>
            <a:ext cx="7795825" cy="4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18377" y="613826"/>
            <a:ext cx="7514063" cy="43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600" y="1033681"/>
            <a:ext cx="6254488" cy="4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600" y="1412776"/>
            <a:ext cx="7655232" cy="42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71600" y="1775857"/>
            <a:ext cx="7742103" cy="5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968648" y="2204864"/>
            <a:ext cx="8067848" cy="51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08623" y="2492896"/>
            <a:ext cx="8371889" cy="65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4" y="2938916"/>
            <a:ext cx="864096" cy="49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4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3647" y="2996952"/>
            <a:ext cx="2666469" cy="46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5936" y="2883974"/>
            <a:ext cx="5112568" cy="68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3429000"/>
            <a:ext cx="532858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92080" y="3789040"/>
            <a:ext cx="3744416" cy="46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4149080"/>
            <a:ext cx="662473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9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08610" y="4293096"/>
            <a:ext cx="193985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34611" y="4725144"/>
            <a:ext cx="310188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2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97006" y="5229200"/>
            <a:ext cx="894699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71800" y="5661248"/>
            <a:ext cx="6372200" cy="527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87824" y="6093296"/>
            <a:ext cx="4104456" cy="52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2132856"/>
            <a:ext cx="5688546" cy="633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1" name="Picture 25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2708920"/>
            <a:ext cx="3690855" cy="7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2" name="Picture 26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233855" y="2709240"/>
            <a:ext cx="3946657" cy="79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3" name="Picture 27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05585" y="3349102"/>
            <a:ext cx="1582825" cy="58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4" name="Picture 28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155982" y="3356992"/>
            <a:ext cx="1736498" cy="6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5" name="Picture 29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3968841"/>
            <a:ext cx="5591098" cy="79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6" name="Picture 30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29252" y="3968841"/>
            <a:ext cx="3179252" cy="82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31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00299" y="4581128"/>
            <a:ext cx="803949" cy="101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8" name="Picture 32"/>
          <p:cNvPicPr>
            <a:picLocks noChangeAspect="1" noChangeArrowheads="1"/>
          </p:cNvPicPr>
          <p:nvPr/>
        </p:nvPicPr>
        <p:blipFill>
          <a:blip r:embed="rId28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5517232"/>
            <a:ext cx="8100392" cy="791768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53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3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06" dur="20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08" dur="2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10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12" dur="2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14" dur="20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16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18" dur="2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20" dur="20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22" dur="20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24" dur="2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81 -0.60903 " pathEditMode="relative" ptsTypes="AA">
                                      <p:cBhvr>
                                        <p:cTn id="126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3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3000"/>
                                        <p:tgtEl>
                                          <p:spTgt spid="24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3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30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3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30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188640"/>
            <a:ext cx="76983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31641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1124744"/>
            <a:ext cx="650395" cy="5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1052736"/>
            <a:ext cx="2415752" cy="7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65901" y="1052736"/>
            <a:ext cx="3610355" cy="65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51500" y="1577034"/>
            <a:ext cx="2760860" cy="91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740352" y="1700808"/>
            <a:ext cx="1367156" cy="55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2204864"/>
            <a:ext cx="6809236" cy="66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2746417"/>
            <a:ext cx="8481680" cy="61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547664" y="3140968"/>
            <a:ext cx="4765138" cy="73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75656" y="3717032"/>
            <a:ext cx="4247476" cy="544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93671" y="4293096"/>
            <a:ext cx="2734313" cy="769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35696" y="5013176"/>
            <a:ext cx="2880320" cy="7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8072" y="5763692"/>
            <a:ext cx="8388424" cy="574972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976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11560" y="-75778"/>
            <a:ext cx="7852477" cy="69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404664"/>
            <a:ext cx="7679657" cy="4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5" y="764704"/>
            <a:ext cx="57678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1196752"/>
            <a:ext cx="703496" cy="53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1340768"/>
            <a:ext cx="2984186" cy="3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8" y="1124744"/>
            <a:ext cx="907737" cy="8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051720" y="1772816"/>
            <a:ext cx="3143040" cy="7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619672" y="2276872"/>
            <a:ext cx="4845047" cy="8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16216" y="2335352"/>
            <a:ext cx="941777" cy="80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3140968"/>
            <a:ext cx="5230836" cy="63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96136" y="2996952"/>
            <a:ext cx="1554500" cy="9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36296" y="2996952"/>
            <a:ext cx="1599887" cy="10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71792" y="3789040"/>
            <a:ext cx="1872208" cy="78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4069322"/>
            <a:ext cx="5184576" cy="871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4725144"/>
            <a:ext cx="4459259" cy="99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9992" y="4581128"/>
            <a:ext cx="2711865" cy="115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36096" y="5355760"/>
            <a:ext cx="2825332" cy="73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9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5993431"/>
            <a:ext cx="4968552" cy="531913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63500" cmpd="thickThin">
            <a:solidFill>
              <a:srgbClr val="7030A0"/>
            </a:soli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98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3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47864" y="44624"/>
            <a:ext cx="259228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548680"/>
            <a:ext cx="8532441" cy="52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1994" y="5590981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exercise questions refer to book </a:t>
            </a:r>
            <a:endParaRPr lang="en-IN" sz="36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1.bp.blogspot.com/-wO9elPdHKwM/Tj0yMTxLwCI/AAAAAAAABOI/aogEcBXTt5Q/s400/Cameraman_animated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229200"/>
            <a:ext cx="1537768" cy="1800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1" y="1124744"/>
            <a:ext cx="8460432" cy="512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99792" y="116632"/>
            <a:ext cx="3600400" cy="90947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1740362"/>
            <a:ext cx="8591259" cy="39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2132856"/>
            <a:ext cx="5844646" cy="51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2852936"/>
            <a:ext cx="2028825" cy="225742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DB936B"/>
              </a:gs>
              <a:gs pos="100000">
                <a:srgbClr val="EDB697"/>
              </a:gs>
            </a:gsLst>
            <a:lin ang="5400000" scaled="0"/>
          </a:gradFill>
          <a:ln w="5715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80928"/>
            <a:ext cx="1504950" cy="2352675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DB936B"/>
              </a:gs>
              <a:gs pos="100000">
                <a:srgbClr val="EDB697"/>
              </a:gs>
            </a:gsLst>
            <a:lin ang="5400000" scaled="0"/>
          </a:gradFill>
          <a:ln w="5715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88224" y="2636912"/>
            <a:ext cx="2448272" cy="252028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DB936B"/>
              </a:gs>
              <a:gs pos="100000">
                <a:srgbClr val="EDB697"/>
              </a:gs>
            </a:gsLst>
            <a:lin ang="5400000" scaled="0"/>
          </a:gradFill>
          <a:ln w="5715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lum bright="-4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2636912"/>
            <a:ext cx="2376264" cy="2520280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DB936B"/>
              </a:gs>
              <a:gs pos="100000">
                <a:srgbClr val="EDB697"/>
              </a:gs>
            </a:gsLst>
            <a:lin ang="5400000" scaled="0"/>
          </a:gradFill>
          <a:ln w="57150" cmpd="thickThin">
            <a:gradFill>
              <a:gsLst>
                <a:gs pos="0">
                  <a:srgbClr val="825600"/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1037" name="Picture 13" descr="http://www.naplesflmoorings.com/images/right-animated-rrow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99792" y="3717032"/>
            <a:ext cx="1296144" cy="409575"/>
          </a:xfrm>
          <a:prstGeom prst="rect">
            <a:avLst/>
          </a:prstGeom>
          <a:noFill/>
        </p:spPr>
      </p:pic>
      <p:pic>
        <p:nvPicPr>
          <p:cNvPr id="16" name="Picture 13" descr="http://www.naplesflmoorings.com/images/right-animated-rrow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80112" y="3789040"/>
            <a:ext cx="1080120" cy="409575"/>
          </a:xfrm>
          <a:prstGeom prst="rect">
            <a:avLst/>
          </a:prstGeom>
          <a:noFill/>
        </p:spPr>
      </p:pic>
      <p:pic>
        <p:nvPicPr>
          <p:cNvPr id="17" name="Picture 2" descr="http://1.bp.blogspot.com/-wO9elPdHKwM/Tj0yMTxLwCI/AAAAAAAABOI/aogEcBXTt5Q/s400/Cameraman_animated.gif">
            <a:hlinkClick r:id="rId13" action="ppaction://hlinkfile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0"/>
            <a:ext cx="153776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400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-18\Desktop\Chapter-13\pics\download 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93143"/>
            <a:ext cx="2781300" cy="16478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99592" y="715343"/>
            <a:ext cx="7311617" cy="769441"/>
          </a:xfrm>
          <a:prstGeom prst="rect">
            <a:avLst/>
          </a:prstGeom>
          <a:solidFill>
            <a:srgbClr val="6699FF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i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इन आकृतियो के  नाम बताये </a:t>
            </a:r>
            <a:endParaRPr lang="en-IN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 r="79430" b="25342"/>
          <a:stretch>
            <a:fillRect/>
          </a:stretch>
        </p:blipFill>
        <p:spPr bwMode="auto">
          <a:xfrm>
            <a:off x="3347864" y="1844824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Users\comp-18\Desktop\related work\Chapter-13\Raw Material\Pics\th (10)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273152"/>
            <a:ext cx="1524000" cy="1524000"/>
          </a:xfrm>
          <a:prstGeom prst="rect">
            <a:avLst/>
          </a:prstGeom>
          <a:noFill/>
        </p:spPr>
      </p:pic>
      <p:pic>
        <p:nvPicPr>
          <p:cNvPr id="1030" name="Picture 6" descr="C:\Users\comp-18\Desktop\Chapter-13\pics\cylinder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941168"/>
            <a:ext cx="1728192" cy="1589937"/>
          </a:xfrm>
          <a:prstGeom prst="rect">
            <a:avLst/>
          </a:prstGeom>
          <a:noFill/>
        </p:spPr>
      </p:pic>
      <p:pic>
        <p:nvPicPr>
          <p:cNvPr id="8" name="Picture 3" descr="C:\Users\pc6\Desktop\CHAPTER-5 class-8\CHAPTER-5 class-8\RAW MAT\PICS\images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1622692"/>
            <a:ext cx="1368152" cy="1374260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 l="25107" t="17046" r="59624" b="16591"/>
          <a:stretch>
            <a:fillRect/>
          </a:stretch>
        </p:blipFill>
        <p:spPr bwMode="auto">
          <a:xfrm>
            <a:off x="3347864" y="3705200"/>
            <a:ext cx="74828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 l="44634" r="33049" b="21251"/>
          <a:stretch>
            <a:fillRect/>
          </a:stretch>
        </p:blipFill>
        <p:spPr bwMode="auto">
          <a:xfrm>
            <a:off x="3059832" y="5301208"/>
            <a:ext cx="1093730" cy="6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 l="80899" b="16591"/>
          <a:stretch>
            <a:fillRect/>
          </a:stretch>
        </p:blipFill>
        <p:spPr bwMode="auto">
          <a:xfrm>
            <a:off x="6804248" y="1840868"/>
            <a:ext cx="936104" cy="72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comp-18\Desktop\related work\Chapter-13\Raw Material\Pics\th (19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76C45"/>
              </a:clrFrom>
              <a:clrTo>
                <a:srgbClr val="B76C4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140968"/>
            <a:ext cx="1524000" cy="15240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0000FF">
                <a:tint val="45000"/>
                <a:satMod val="400000"/>
              </a:srgb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3501008"/>
            <a:ext cx="1440160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092280" y="5023463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comp-18\Desktop\Chapter-13\pics\solids.gif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581" r="61908" b="63654"/>
          <a:stretch>
            <a:fillRect/>
          </a:stretch>
        </p:blipFill>
        <p:spPr bwMode="auto">
          <a:xfrm>
            <a:off x="4860032" y="4231375"/>
            <a:ext cx="1872208" cy="2005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668638" y="-144363"/>
            <a:ext cx="1695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1.bp.blogspot.com/-wO9elPdHKwM/Tj0yMTxLwCI/AAAAAAAABOI/aogEcBXTt5Q/s400/Cameraman_animated.gif">
            <a:hlinkClick r:id="rId12" action="ppaction://hlinkfile"/>
          </p:cNvPr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28184" y="5602350"/>
            <a:ext cx="1537768" cy="142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33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tretch>
            <a:fillRect/>
          </a:stretch>
        </p:blipFill>
        <p:spPr bwMode="auto">
          <a:xfrm>
            <a:off x="5987850" y="548680"/>
            <a:ext cx="3192661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836712"/>
            <a:ext cx="560905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1196752"/>
            <a:ext cx="4968553" cy="64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1772816"/>
            <a:ext cx="4968552" cy="650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2293360"/>
            <a:ext cx="5544616" cy="55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2796238"/>
            <a:ext cx="5328592" cy="53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2" y="3230641"/>
            <a:ext cx="5616625" cy="54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3717032"/>
            <a:ext cx="57606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4840978"/>
            <a:ext cx="8280920" cy="60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09297" y="5237733"/>
            <a:ext cx="3518687" cy="56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5646527"/>
            <a:ext cx="8748464" cy="51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6116198"/>
            <a:ext cx="2976009" cy="55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0"/>
            <a:ext cx="4611646" cy="836712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chemeClr val="accent6">
                  <a:lumMod val="75000"/>
                </a:schemeClr>
              </a:gs>
              <a:gs pos="58000">
                <a:schemeClr val="tx2">
                  <a:lumMod val="60000"/>
                  <a:lumOff val="40000"/>
                </a:schemeClr>
              </a:gs>
              <a:gs pos="71001">
                <a:srgbClr val="DA9896"/>
              </a:gs>
              <a:gs pos="94000">
                <a:srgbClr val="EBDAD4"/>
              </a:gs>
              <a:gs pos="100000">
                <a:srgbClr val="E5BAB1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63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0"/>
            <a:ext cx="4611646" cy="836712"/>
          </a:xfrm>
          <a:prstGeom prst="rect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chemeClr val="accent6">
                  <a:lumMod val="75000"/>
                </a:schemeClr>
              </a:gs>
              <a:gs pos="58000">
                <a:schemeClr val="tx2">
                  <a:lumMod val="60000"/>
                  <a:lumOff val="40000"/>
                </a:schemeClr>
              </a:gs>
              <a:gs pos="71001">
                <a:srgbClr val="DA9896"/>
              </a:gs>
              <a:gs pos="94000">
                <a:srgbClr val="EBDAD4"/>
              </a:gs>
              <a:gs pos="100000">
                <a:srgbClr val="E5BAB1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67544" y="1196752"/>
            <a:ext cx="57606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2348880"/>
            <a:ext cx="888153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43608" y="3140968"/>
            <a:ext cx="4896544" cy="78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95536" y="3789040"/>
            <a:ext cx="87484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4869160"/>
            <a:ext cx="297600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229200"/>
            <a:ext cx="1537768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122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9164" y="44624"/>
            <a:ext cx="5270988" cy="60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548680"/>
            <a:ext cx="4900149" cy="59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971600" y="889518"/>
            <a:ext cx="4792129" cy="81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9988" y="1412776"/>
            <a:ext cx="49361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24128" y="548680"/>
            <a:ext cx="3181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2204864"/>
            <a:ext cx="606925" cy="411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5616" y="2204864"/>
            <a:ext cx="4618796" cy="47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2636912"/>
            <a:ext cx="5256582" cy="48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55290"/>
            <a:ext cx="3563888" cy="34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3068960"/>
            <a:ext cx="4896540" cy="62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5" y="3643553"/>
            <a:ext cx="5578054" cy="66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4149080"/>
            <a:ext cx="552018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0146" y="4581128"/>
            <a:ext cx="541603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1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4995316"/>
            <a:ext cx="8640960" cy="71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1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5733256"/>
            <a:ext cx="4158404" cy="68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860032" y="5733256"/>
            <a:ext cx="720080" cy="6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25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3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3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3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7116" y="404664"/>
            <a:ext cx="81413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1052736"/>
            <a:ext cx="3563888" cy="34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908720"/>
            <a:ext cx="3287325" cy="5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1196752"/>
            <a:ext cx="706774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03648" y="1916832"/>
            <a:ext cx="2071015" cy="89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19872" y="2132856"/>
            <a:ext cx="542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5536" y="2636912"/>
            <a:ext cx="637741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95159" y="3468728"/>
            <a:ext cx="4192865" cy="68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59832" y="4077072"/>
            <a:ext cx="3672408" cy="128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81990" y="5033205"/>
            <a:ext cx="5882498" cy="84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71800" y="5768817"/>
            <a:ext cx="2664296" cy="7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3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-99392"/>
            <a:ext cx="5859063" cy="80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44461" y="620688"/>
            <a:ext cx="4851675" cy="75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03875" y="1196752"/>
            <a:ext cx="2964269" cy="8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2120" y="260648"/>
            <a:ext cx="3563888" cy="340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751175" y="1700807"/>
            <a:ext cx="2396889" cy="9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99792" y="2348880"/>
            <a:ext cx="1667401" cy="65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2708920"/>
            <a:ext cx="4608512" cy="74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35696" y="3284984"/>
            <a:ext cx="4481141" cy="923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820497" y="3861048"/>
            <a:ext cx="2120597" cy="9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7543" y="4221088"/>
            <a:ext cx="4701145" cy="99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8FCC8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963521" y="4394900"/>
            <a:ext cx="3496911" cy="83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9992" y="5013176"/>
            <a:ext cx="4608512" cy="89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79728" y="5949280"/>
            <a:ext cx="1964480" cy="48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194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332656"/>
            <a:ext cx="259228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0"/>
            <a:ext cx="6786943" cy="56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71873" y="421719"/>
            <a:ext cx="6464423" cy="631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836712"/>
            <a:ext cx="6492469" cy="68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10150" y="1268760"/>
            <a:ext cx="6282130" cy="6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4" y="1772816"/>
            <a:ext cx="6408712" cy="6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3" y="2235941"/>
            <a:ext cx="6366265" cy="61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568" y="2636911"/>
            <a:ext cx="7165554" cy="53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27584" y="3070097"/>
            <a:ext cx="6618672" cy="57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5576" y="3562025"/>
            <a:ext cx="5118253" cy="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24128" y="3341453"/>
            <a:ext cx="2664296" cy="102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4113076"/>
            <a:ext cx="632767" cy="5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87624" y="4016143"/>
            <a:ext cx="7835026" cy="63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15616" y="4581128"/>
            <a:ext cx="6131289" cy="83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5350" y="5301208"/>
            <a:ext cx="735500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059832" y="2492896"/>
            <a:ext cx="6120680" cy="121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259632" y="1700808"/>
            <a:ext cx="4575768" cy="1031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15816" y="3429000"/>
            <a:ext cx="1993054" cy="69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173611" y="3907634"/>
            <a:ext cx="2606301" cy="5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06690" y="4005064"/>
            <a:ext cx="837318" cy="43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4437112"/>
            <a:ext cx="3679484" cy="529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23928" y="4581128"/>
            <a:ext cx="2417610" cy="4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51920" y="4941168"/>
            <a:ext cx="1710017" cy="59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0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5936" y="5517232"/>
            <a:ext cx="1379806" cy="5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5936" y="5877272"/>
            <a:ext cx="2158159" cy="68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84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9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6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71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7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7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77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7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8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83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85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87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8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9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9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0903 " pathEditMode="relative" ptsTypes="AA">
                                      <p:cBhvr>
                                        <p:cTn id="9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9045" y="-99392"/>
            <a:ext cx="6130174" cy="82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1053" y="620688"/>
            <a:ext cx="6130174" cy="68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84855" y="1052736"/>
            <a:ext cx="6050562" cy="79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5945" y="1700808"/>
            <a:ext cx="6362430" cy="7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4072" y="2132856"/>
            <a:ext cx="6234304" cy="8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7956" y="2704119"/>
            <a:ext cx="6320308" cy="940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99964" y="3529811"/>
            <a:ext cx="6320308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7589" y="4062670"/>
            <a:ext cx="6202712" cy="80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2060" y="4869160"/>
            <a:ext cx="62764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n 37"/>
          <p:cNvSpPr/>
          <p:nvPr/>
        </p:nvSpPr>
        <p:spPr>
          <a:xfrm>
            <a:off x="7236296" y="3573016"/>
            <a:ext cx="1129383" cy="792089"/>
          </a:xfrm>
          <a:prstGeom prst="can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Arc 39"/>
          <p:cNvSpPr/>
          <p:nvPr/>
        </p:nvSpPr>
        <p:spPr>
          <a:xfrm>
            <a:off x="7020272" y="692696"/>
            <a:ext cx="1584176" cy="2826323"/>
          </a:xfrm>
          <a:prstGeom prst="arc">
            <a:avLst>
              <a:gd name="adj1" fmla="val 10361144"/>
              <a:gd name="adj2" fmla="val 0"/>
            </a:avLst>
          </a:prstGeom>
          <a:noFill/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3567" y="1700808"/>
            <a:ext cx="1986905" cy="248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664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48137" y="44624"/>
            <a:ext cx="749943" cy="32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466573" y="-99392"/>
            <a:ext cx="3969523" cy="49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333045" y="404664"/>
            <a:ext cx="5327187" cy="4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908720"/>
            <a:ext cx="7214958" cy="413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1323835"/>
            <a:ext cx="7564078" cy="73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80498" y="1916832"/>
            <a:ext cx="5779734" cy="55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1036090" y="2420887"/>
            <a:ext cx="4616030" cy="5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123728" y="2780928"/>
            <a:ext cx="1861926" cy="71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25413" y="3002308"/>
            <a:ext cx="1538675" cy="42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1520" y="3312422"/>
            <a:ext cx="4647028" cy="4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16277" y="3645024"/>
            <a:ext cx="5392227" cy="53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5381" y="4059016"/>
            <a:ext cx="3669027" cy="45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499992" y="4341029"/>
            <a:ext cx="4282809" cy="60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79912" y="4797152"/>
            <a:ext cx="1827694" cy="5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24128" y="4869160"/>
            <a:ext cx="736534" cy="57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588224" y="4869160"/>
            <a:ext cx="1172998" cy="51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848622" y="5325066"/>
            <a:ext cx="3387674" cy="3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72000" y="5661248"/>
            <a:ext cx="1693835" cy="4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540737" y="6093296"/>
            <a:ext cx="2650663" cy="45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36630" y="1700808"/>
            <a:ext cx="4650550" cy="81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250014" y="1968677"/>
            <a:ext cx="2002506" cy="47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59" y="2420888"/>
            <a:ext cx="853244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 l="8217"/>
          <a:stretch>
            <a:fillRect/>
          </a:stretch>
        </p:blipFill>
        <p:spPr bwMode="auto">
          <a:xfrm>
            <a:off x="921671" y="2828214"/>
            <a:ext cx="6674665" cy="816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23928" y="3501008"/>
            <a:ext cx="3491205" cy="869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68434" y="4221087"/>
            <a:ext cx="6692580" cy="1093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27784" y="5013176"/>
            <a:ext cx="4940386" cy="94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5776" y="5733256"/>
            <a:ext cx="3267243" cy="7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3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3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3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9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0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0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0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0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0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10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1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1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1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18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20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22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2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26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28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30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32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69283 " pathEditMode="relative" ptsTypes="AA">
                                      <p:cBhvr>
                                        <p:cTn id="134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3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3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3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3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3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987824" y="-144016"/>
            <a:ext cx="30581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1994" y="5517232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smtClean="0">
                <a:ln w="11430"/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more exercise questions refer to book </a:t>
            </a:r>
            <a:endParaRPr lang="en-IN" sz="3600" b="1" dirty="0">
              <a:ln w="11430"/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78288" y="620688"/>
            <a:ext cx="866267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45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ANIMATED BUTTONS\thanks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7171972" cy="4464496"/>
          </a:xfrm>
          <a:prstGeom prst="ellipse">
            <a:avLst/>
          </a:prstGeom>
          <a:ln w="76200" cap="rnd">
            <a:solidFill>
              <a:srgbClr val="FF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6004" y="762000"/>
            <a:ext cx="952500" cy="1143000"/>
          </a:xfrm>
          <a:prstGeom prst="rect">
            <a:avLst/>
          </a:prstGeom>
          <a:noFill/>
        </p:spPr>
      </p:pic>
      <p:pic>
        <p:nvPicPr>
          <p:cNvPr id="4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742384"/>
            <a:ext cx="952500" cy="1143000"/>
          </a:xfrm>
          <a:prstGeom prst="rect">
            <a:avLst/>
          </a:prstGeom>
          <a:noFill/>
        </p:spPr>
      </p:pic>
      <p:pic>
        <p:nvPicPr>
          <p:cNvPr id="5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806280"/>
            <a:ext cx="952500" cy="1143000"/>
          </a:xfrm>
          <a:prstGeom prst="rect">
            <a:avLst/>
          </a:prstGeom>
          <a:noFill/>
        </p:spPr>
      </p:pic>
      <p:pic>
        <p:nvPicPr>
          <p:cNvPr id="6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952500" cy="1143000"/>
          </a:xfrm>
          <a:prstGeom prst="rect">
            <a:avLst/>
          </a:prstGeom>
          <a:noFill/>
        </p:spPr>
      </p:pic>
      <p:pic>
        <p:nvPicPr>
          <p:cNvPr id="7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76200"/>
            <a:ext cx="952500" cy="1143000"/>
          </a:xfrm>
          <a:prstGeom prst="rect">
            <a:avLst/>
          </a:prstGeom>
          <a:noFill/>
        </p:spPr>
      </p:pic>
      <p:pic>
        <p:nvPicPr>
          <p:cNvPr id="8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733256"/>
            <a:ext cx="952500" cy="1143000"/>
          </a:xfrm>
          <a:prstGeom prst="rect">
            <a:avLst/>
          </a:prstGeom>
          <a:noFill/>
        </p:spPr>
      </p:pic>
      <p:pic>
        <p:nvPicPr>
          <p:cNvPr id="9" name="Picture 4" descr="C:\Users\pc13\Desktop\jaspal\CLASS 9\Chapter-11\Raw material\Pics\1balloon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715000"/>
            <a:ext cx="952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098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EA82"/>
                                      </p:to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-27384"/>
            <a:ext cx="8352928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 rot="19603032">
            <a:off x="5596" y="2762287"/>
            <a:ext cx="9084783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i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आप इस बारे में कक्षा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9 </a:t>
            </a:r>
            <a:r>
              <a:rPr lang="hi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में पढ़ चुके है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|</a:t>
            </a:r>
            <a:r>
              <a:rPr lang="hi-IN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IN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8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714356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INSTRUCTIONS FOR TEACHERS</a:t>
            </a:r>
          </a:p>
          <a:p>
            <a:pPr algn="ctr"/>
            <a:endParaRPr lang="en-US" sz="1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Whenever you see a hand instead of an arrow while moving the mouse, you need to click on it, it could be a link to any important video, image, sound etc.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home page symbol is given at the extreme right hand corner of each slide . Clicking the home icon would lead you to Home page from where you can access and show any specific slide/topic of the lesson.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A book link has been given on each slide  next to the home icon. On clicking it, NCERT book will open.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The hyperlink to the videos have been given to a specific images of camera/ television/cameraman etc. next to the book icon on slides as per the requirement.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66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In case the hyperlink is not working,  you can show important videos form the raw material folder titled as videos.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b="1" dirty="0" smtClean="0">
                <a:ln w="1905"/>
                <a:solidFill>
                  <a:srgbClr val="FF66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During slideshow, Press F1 for help.</a:t>
            </a:r>
          </a:p>
        </p:txBody>
      </p:sp>
    </p:spTree>
    <p:extLst>
      <p:ext uri="{BB962C8B-B14F-4D97-AF65-F5344CB8AC3E}">
        <p14:creationId xmlns:p14="http://schemas.microsoft.com/office/powerpoint/2010/main" val="328456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6753"/>
            <a:ext cx="777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REFERENCES</a:t>
            </a: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2"/>
              </a:rPr>
              <a:t>http://www.animationlibrary.com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3"/>
              </a:rPr>
              <a:t>http://www.animationsplayhouse.com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4"/>
              </a:rPr>
              <a:t>http://www.heatheranimations.com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5"/>
              </a:rPr>
              <a:t>http://www.ilovewavs.com</a:t>
            </a:r>
            <a:r>
              <a:rPr lang="en-US" sz="2000" b="1" dirty="0" smtClean="0">
                <a:latin typeface="Comic Sans MS" pitchFamily="66" charset="0"/>
              </a:rPr>
              <a:t> </a:t>
            </a: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6"/>
              </a:rPr>
              <a:t>http://www.images.google.co.in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7"/>
              </a:rPr>
              <a:t>http://www.ncert.nic.in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latin typeface="Comic Sans MS" pitchFamily="66" charset="0"/>
                <a:hlinkClick r:id="rId8"/>
              </a:rPr>
              <a:t>http://www.youtube.com</a:t>
            </a:r>
            <a:endParaRPr lang="en-US" sz="2000" b="1" dirty="0" smtClean="0">
              <a:latin typeface="Comic Sans MS" pitchFamily="66" charset="0"/>
            </a:endParaRPr>
          </a:p>
          <a:p>
            <a:pPr algn="just"/>
            <a:endParaRPr lang="en-US" sz="2000" b="1" dirty="0" smtClean="0">
              <a:latin typeface="Comic Sans MS" pitchFamily="66" charset="0"/>
            </a:endParaRPr>
          </a:p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Comic Sans MS" pitchFamily="66" charset="0"/>
              </a:rPr>
              <a:t>NCERT BOOKS</a:t>
            </a:r>
          </a:p>
        </p:txBody>
      </p:sp>
    </p:spTree>
    <p:extLst>
      <p:ext uri="{BB962C8B-B14F-4D97-AF65-F5344CB8AC3E}">
        <p14:creationId xmlns:p14="http://schemas.microsoft.com/office/powerpoint/2010/main" val="15890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-27384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i-I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अब हम ऐसे ठोसो के बारे में जानेगे जो दो या दो से अधिक आधारभूत ठोसो के संयोजनों से मिलकर बने है </a:t>
            </a:r>
            <a:endParaRPr lang="en-IN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6242" y="1556792"/>
            <a:ext cx="2523830" cy="12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C:\Users\comp-18\Desktop\Chapter-13\pics\circle.png"/>
          <p:cNvPicPr>
            <a:picLocks noChangeAspect="1" noChangeArrowheads="1"/>
          </p:cNvPicPr>
          <p:nvPr/>
        </p:nvPicPr>
        <p:blipFill>
          <a:blip r:embed="rId3" cstate="print"/>
          <a:srcRect r="47863"/>
          <a:stretch>
            <a:fillRect/>
          </a:stretch>
        </p:blipFill>
        <p:spPr bwMode="auto">
          <a:xfrm>
            <a:off x="539552" y="1700808"/>
            <a:ext cx="432048" cy="936104"/>
          </a:xfrm>
          <a:prstGeom prst="rect">
            <a:avLst/>
          </a:prstGeom>
          <a:noFill/>
        </p:spPr>
      </p:pic>
      <p:sp>
        <p:nvSpPr>
          <p:cNvPr id="18" name="Can 17"/>
          <p:cNvSpPr/>
          <p:nvPr/>
        </p:nvSpPr>
        <p:spPr>
          <a:xfrm rot="5400000">
            <a:off x="3527884" y="3681028"/>
            <a:ext cx="936104" cy="1584176"/>
          </a:xfrm>
          <a:prstGeom prst="can">
            <a:avLst>
              <a:gd name="adj" fmla="val 12978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039" name="Picture 7" descr="C:\Users\comp-18\Desktop\Chapter-13\pics\circle.png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7020272" y="1700808"/>
            <a:ext cx="414338" cy="936104"/>
          </a:xfrm>
          <a:prstGeom prst="rect">
            <a:avLst/>
          </a:prstGeom>
          <a:noFill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47056" y="2636912"/>
            <a:ext cx="84969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5589240"/>
            <a:ext cx="8532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96336" y="3140968"/>
            <a:ext cx="1295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n 24"/>
          <p:cNvSpPr/>
          <p:nvPr/>
        </p:nvSpPr>
        <p:spPr>
          <a:xfrm>
            <a:off x="8820472" y="3861048"/>
            <a:ext cx="288032" cy="1584176"/>
          </a:xfrm>
          <a:prstGeom prst="can">
            <a:avLst>
              <a:gd name="adj" fmla="val 12978"/>
            </a:avLst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13000">
                <a:schemeClr val="accent2">
                  <a:lumMod val="40000"/>
                  <a:lumOff val="60000"/>
                </a:schemeClr>
              </a:gs>
              <a:gs pos="28000">
                <a:schemeClr val="accent2">
                  <a:lumMod val="60000"/>
                  <a:lumOff val="40000"/>
                </a:schemeClr>
              </a:gs>
              <a:gs pos="42999">
                <a:schemeClr val="accent5">
                  <a:lumMod val="75000"/>
                </a:schemeClr>
              </a:gs>
              <a:gs pos="58000">
                <a:schemeClr val="bg2">
                  <a:lumMod val="90000"/>
                </a:schemeClr>
              </a:gs>
              <a:gs pos="72000">
                <a:schemeClr val="accent2">
                  <a:lumMod val="75000"/>
                </a:schemeClr>
              </a:gs>
              <a:gs pos="87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5409248"/>
            <a:ext cx="504000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1.bp.blogspot.com/-wO9elPdHKwM/Tj0yMTxLwCI/AAAAAAAABOI/aogEcBXTt5Q/s400/Cameraman_animated.gif">
            <a:hlinkClick r:id="rId8" action="ppaction://hlinkfil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70736" y="1124744"/>
            <a:ext cx="1537768" cy="1427050"/>
          </a:xfrm>
          <a:prstGeom prst="rect">
            <a:avLst/>
          </a:prstGeom>
          <a:noFill/>
        </p:spPr>
      </p:pic>
      <p:sp>
        <p:nvSpPr>
          <p:cNvPr id="13" name="Rectangle 12">
            <a:hlinkClick r:id="rId10" action="ppaction://hlinksldjump"/>
          </p:cNvPr>
          <p:cNvSpPr/>
          <p:nvPr/>
        </p:nvSpPr>
        <p:spPr>
          <a:xfrm rot="19408773">
            <a:off x="1069061" y="2931638"/>
            <a:ext cx="6408712" cy="707886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 w="635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hi-IN" sz="4000" b="1" spc="150" dirty="0" smtClean="0">
                <a:ln w="11430"/>
                <a:solidFill>
                  <a:srgbClr val="9C5BCD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आधारभूत ठोसो के संयोजन</a:t>
            </a:r>
            <a:endParaRPr lang="en-IN" sz="4000" b="1" spc="150" dirty="0">
              <a:ln w="11430"/>
              <a:solidFill>
                <a:srgbClr val="9C5BCD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176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3297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7" dur="2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3" dur="20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30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44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03515E-6 L 0.25608 -0.002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4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58834E-6 L -0.09444 -4.5883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8" grpId="1" animBg="1"/>
      <p:bldP spid="25" grpId="0" animBg="1"/>
      <p:bldP spid="25" grpId="1" animBg="1"/>
      <p:bldP spid="13" grpId="0" animBg="1"/>
      <p:bldP spid="13" grpId="1" animBg="1"/>
      <p:bldP spid="13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971600" y="-171400"/>
            <a:ext cx="725480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04664"/>
            <a:ext cx="2523830" cy="129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2644382"/>
            <a:ext cx="8460432" cy="38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55576" y="3148438"/>
            <a:ext cx="2088232" cy="63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F:\gif\Ani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4664"/>
            <a:ext cx="1724025" cy="2114550"/>
          </a:xfrm>
          <a:prstGeom prst="rect">
            <a:avLst/>
          </a:prstGeom>
          <a:noFill/>
        </p:spPr>
      </p:pic>
      <p:sp>
        <p:nvSpPr>
          <p:cNvPr id="13" name="Oval Callout 12"/>
          <p:cNvSpPr/>
          <p:nvPr/>
        </p:nvSpPr>
        <p:spPr>
          <a:xfrm>
            <a:off x="395536" y="1492764"/>
            <a:ext cx="4449106" cy="1000132"/>
          </a:xfrm>
          <a:prstGeom prst="wedgeEllipseCallout">
            <a:avLst>
              <a:gd name="adj1" fmla="val 537"/>
              <a:gd name="adj2" fmla="val 1599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12194" y="1484784"/>
            <a:ext cx="3312368" cy="91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1663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sie\Desktop\MATHS-1\CLASS-8\SECOND TERM\MATHS\MATH LESSON NO. 12\raw material\pics\0060-0808-2816-0346_Caucasian_Teacher_Helping_African_American_Student_Clip_Art_clipart_image[1]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672" y="3284984"/>
            <a:ext cx="3200400" cy="245110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035844" y="1556792"/>
            <a:ext cx="3784628" cy="83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Callout 20"/>
          <p:cNvSpPr/>
          <p:nvPr/>
        </p:nvSpPr>
        <p:spPr>
          <a:xfrm>
            <a:off x="5019438" y="1340768"/>
            <a:ext cx="4124562" cy="1304528"/>
          </a:xfrm>
          <a:prstGeom prst="wedgeEllipseCallout">
            <a:avLst>
              <a:gd name="adj1" fmla="val -61879"/>
              <a:gd name="adj2" fmla="val 131918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1556792"/>
            <a:ext cx="8474788" cy="439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34156" y="2061998"/>
            <a:ext cx="2907574" cy="37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Users\comp-18\Desktop\Chapter-13\pics\circle.png"/>
          <p:cNvPicPr>
            <a:picLocks noChangeAspect="1" noChangeArrowheads="1"/>
          </p:cNvPicPr>
          <p:nvPr/>
        </p:nvPicPr>
        <p:blipFill>
          <a:blip r:embed="rId13" cstate="print"/>
          <a:srcRect r="47863"/>
          <a:stretch>
            <a:fillRect/>
          </a:stretch>
        </p:blipFill>
        <p:spPr bwMode="auto">
          <a:xfrm>
            <a:off x="701278" y="548680"/>
            <a:ext cx="432048" cy="936104"/>
          </a:xfrm>
          <a:prstGeom prst="rect">
            <a:avLst/>
          </a:prstGeom>
          <a:noFill/>
        </p:spPr>
      </p:pic>
      <p:sp>
        <p:nvSpPr>
          <p:cNvPr id="24" name="Can 23"/>
          <p:cNvSpPr/>
          <p:nvPr/>
        </p:nvSpPr>
        <p:spPr>
          <a:xfrm rot="5400000">
            <a:off x="3689610" y="2528900"/>
            <a:ext cx="936104" cy="1584176"/>
          </a:xfrm>
          <a:prstGeom prst="can">
            <a:avLst>
              <a:gd name="adj" fmla="val 12978"/>
            </a:avLst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5" name="Picture 7" descr="C:\Users\comp-18\Desktop\Chapter-13\pics\circle.png"/>
          <p:cNvPicPr>
            <a:picLocks noChangeAspect="1" noChangeArrowheads="1"/>
          </p:cNvPicPr>
          <p:nvPr/>
        </p:nvPicPr>
        <p:blipFill>
          <a:blip r:embed="rId13" cstate="print"/>
          <a:srcRect l="50000"/>
          <a:stretch>
            <a:fillRect/>
          </a:stretch>
        </p:blipFill>
        <p:spPr bwMode="auto">
          <a:xfrm>
            <a:off x="7181998" y="548680"/>
            <a:ext cx="414338" cy="936104"/>
          </a:xfrm>
          <a:prstGeom prst="rect">
            <a:avLst/>
          </a:prstGeom>
          <a:noFill/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83568" y="3501008"/>
            <a:ext cx="3486704" cy="78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4265713"/>
            <a:ext cx="5078458" cy="65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11759" y="4697760"/>
            <a:ext cx="6412497" cy="5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5775" y="5201816"/>
            <a:ext cx="4684309" cy="530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555776" y="5705873"/>
            <a:ext cx="592739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564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3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3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1" presetClass="emph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21" grpId="0" animBg="1"/>
      <p:bldP spid="21" grpId="1" animBg="1"/>
      <p:bldP spid="24" grpId="0" animBg="1"/>
      <p:bldP spid="2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060848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3528" y="881786"/>
            <a:ext cx="8820472" cy="53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16288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1340768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3728" y="2060848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068960"/>
            <a:ext cx="1447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1700808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Plus 23"/>
          <p:cNvSpPr/>
          <p:nvPr/>
        </p:nvSpPr>
        <p:spPr>
          <a:xfrm>
            <a:off x="1763688" y="2204864"/>
            <a:ext cx="432048" cy="504056"/>
          </a:xfrm>
          <a:prstGeom prst="mathPlus">
            <a:avLst/>
          </a:prstGeom>
          <a:solidFill>
            <a:srgbClr val="00B0F0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ight Arrow 24"/>
          <p:cNvSpPr/>
          <p:nvPr/>
        </p:nvSpPr>
        <p:spPr>
          <a:xfrm>
            <a:off x="5724128" y="2564904"/>
            <a:ext cx="1728192" cy="504056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ight Arrow 27"/>
          <p:cNvSpPr/>
          <p:nvPr/>
        </p:nvSpPr>
        <p:spPr>
          <a:xfrm>
            <a:off x="3347864" y="2204864"/>
            <a:ext cx="864096" cy="504056"/>
          </a:xfrm>
          <a:prstGeom prst="rightArrow">
            <a:avLst>
              <a:gd name="adj1" fmla="val 22091"/>
              <a:gd name="adj2" fmla="val 44418"/>
            </a:avLst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path path="rect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4077072"/>
            <a:ext cx="54006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627784" y="4581128"/>
            <a:ext cx="3024338" cy="73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436096" y="4581128"/>
            <a:ext cx="247707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861048"/>
            <a:ext cx="136815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4941168"/>
            <a:ext cx="136815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595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7835E-6 C 0.00156 -0.00278 0.0033 -0.00532 0.00504 -0.0081 C 0.00729 -0.01203 0.01181 -0.02035 0.01181 -0.02012 C 0.01424 -0.03076 0.01771 -0.03469 0.02188 -0.0451 C 0.02361 -0.04972 0.02413 -0.05551 0.02674 -0.05944 C 0.02743 -0.06059 0.04045 -0.07308 0.04184 -0.07378 C 0.04757 -0.07678 0.05573 -0.07817 0.06181 -0.07979 C 0.0809 -0.09158 0.10156 -0.09181 0.12205 -0.09829 C 0.21667 -0.0969 0.23924 -0.09945 0.3059 -0.0902 C 0.32413 -0.0828 0.29722 -0.09436 0.31597 -0.08395 C 0.32622 -0.07817 0.33663 -0.07724 0.34792 -0.07586 C 0.35382 -0.07331 0.35903 -0.07216 0.36441 -0.06753 C 0.3691 -0.05921 0.36962 -0.05551 0.36962 -0.0451 " pathEditMode="relative" rAng="0" ptsTypes="ffffffffffff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20907E-6 C -0.00018 0.01156 0.00486 0.02729 0.01146 0.04116 C 0.01493 0.04833 0.02378 0.06036 0.02378 0.06059 C 0.02812 0.07863 0.03785 0.08672 0.04687 0.09944 C 0.05364 0.10892 0.04583 0.10383 0.05451 0.108 C 0.05746 0.11216 0.0592 0.11748 0.06232 0.12118 C 0.06736 0.12719 0.07569 0.13459 0.08229 0.13829 C 0.08524 0.13991 0.08837 0.14107 0.09149 0.14269 C 0.09305 0.14338 0.09601 0.14477 0.09601 0.145 C 0.10469 0.15309 0.10885 0.15194 0.12066 0.15333 C 0.12812 0.1561 0.13437 0.15818 0.14219 0.16003 C 0.15555 0.15911 0.16875 0.15888 0.18212 0.15772 C 0.1875 0.15726 0.1934 0.1561 0.19601 0.14916 " pathEditMode="relative" rAng="0" ptsTypes="ffffffffffffA">
                                      <p:cBhvr>
                                        <p:cTn id="37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8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324 C 0.01407 -0.00717 0.02414 -0.01758 0.0382 -0.02244 C 0.06424 -0.03099 0.09566 -0.03284 0.12292 -0.03492 C 0.15122 -0.03469 0.17952 -0.03446 0.20782 -0.034 C 0.21806 -0.03354 0.22778 -0.0303 0.2375 -0.02868 C 0.25434 -0.02637 0.27136 -0.02498 0.2882 -0.02244 C 0.30834 -0.0192 0.32778 -0.01272 0.34757 -0.00833 C 0.3507 -0.00671 0.35452 -0.00578 0.3566 -0.00324 C 0.36059 0.00208 0.35816 3.02498E-6 0.36407 0.00347 C 0.36841 0.00879 0.37309 0.01318 0.37726 0.01873 C 0.37744 0.01873 0.38108 0.02821 0.38195 0.03006 C 0.38247 0.03168 0.38351 0.03446 0.38351 0.03469 C 0.38403 0.04417 0.38525 0.06406 0.38525 0.06429 " pathEditMode="relative" rAng="0" ptsTypes="ffffffffffff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18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232 C 0.00608 0.01296 0.01042 0.02406 0.01771 0.03446 C 0.02188 0.04071 0.01823 0.04233 0.02708 0.04533 C 0.03386 0.05482 0.04583 0.06106 0.05677 0.06522 C 0.05833 0.06684 0.05955 0.06892 0.06163 0.06985 C 0.06441 0.0717 0.07101 0.07285 0.07101 0.07309 C 0.07986 0.08002 0.09097 0.08164 0.10208 0.08372 C 0.1283 0.10107 0.16476 0.08766 0.19601 0.08696 C 0.21424 0.08257 0.23386 0.08095 0.25226 0.07933 C 0.26215 0.07586 0.27188 0.07285 0.28195 0.06985 C 0.28837 0.06592 0.29462 0.06013 0.30087 0.0562 C 0.30243 0.05528 0.30417 0.05528 0.30556 0.05435 C 0.31545 0.0488 0.31563 0.04741 0.32431 0.03886 C 0.32778 0.03539 0.32743 0.03215 0.33038 0.02822 C 0.33229 0.02614 0.33472 0.02475 0.33663 0.02244 C 0.35313 0.00232 0.33524 0.02105 0.34757 0.00833 C 0.35139 -0.00555 0.3625 -0.01595 0.37118 -0.02728 C 0.37865 -0.03677 0.37622 -0.03792 0.38524 -0.04255 C 0.39236 -0.04555 0.38785 -0.04555 0.39167 -0.04555 " pathEditMode="relative" rAng="0" ptsTypes="ffffffffffffffffffA">
                                      <p:cBhvr>
                                        <p:cTn id="54" dur="2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39552" y="537153"/>
            <a:ext cx="8412814" cy="51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57006" y="974173"/>
            <a:ext cx="820748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83759" y="1460075"/>
            <a:ext cx="8460241" cy="52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75115" y="1943460"/>
            <a:ext cx="8568885" cy="54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91643" y="2829074"/>
            <a:ext cx="2186045" cy="743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1979712" y="2420168"/>
            <a:ext cx="6408712" cy="576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>
            <a:off x="683569" y="2382206"/>
            <a:ext cx="1512167" cy="57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53275" y="2636912"/>
            <a:ext cx="19907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3429000"/>
            <a:ext cx="720080" cy="43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90587" y="3645024"/>
            <a:ext cx="717775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7596336" y="2492896"/>
            <a:ext cx="1656184" cy="28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39552" y="3717032"/>
            <a:ext cx="761084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707904" y="3573016"/>
            <a:ext cx="1080120" cy="79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27584" y="3717032"/>
            <a:ext cx="6480720" cy="57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4437111"/>
            <a:ext cx="5646317" cy="7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076820" y="4293096"/>
            <a:ext cx="1375500" cy="9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11960" y="5426188"/>
            <a:ext cx="1368152" cy="73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148064" y="5229200"/>
            <a:ext cx="3456384" cy="95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2319" y="2883024"/>
            <a:ext cx="1691681" cy="834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491880" y="3501008"/>
            <a:ext cx="2088232" cy="64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68344" y="1052736"/>
            <a:ext cx="1656184" cy="176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67544" y="3861049"/>
            <a:ext cx="2952329" cy="52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347864" y="3861048"/>
            <a:ext cx="5904656" cy="56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275856" y="4380049"/>
            <a:ext cx="2592288" cy="135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868144" y="4725143"/>
            <a:ext cx="1512168" cy="63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8388424" y="1340768"/>
            <a:ext cx="72008" cy="115212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5283408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7812360" y="1340768"/>
            <a:ext cx="648072" cy="115212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7" y="5298070"/>
            <a:ext cx="1542390" cy="784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29"/>
          <p:cNvPicPr>
            <a:picLocks noChangeAspect="1" noChangeArrowheads="1"/>
          </p:cNvPicPr>
          <p:nvPr/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5724127" y="5111102"/>
            <a:ext cx="2894571" cy="10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283968" y="6116549"/>
            <a:ext cx="2448272" cy="62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6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3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3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4" dur="3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3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-0.05412 L 0.04791 -0.3871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3321E-6 L 2.77778E-6 -0.33303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66327E-6 L 3.61111E-6 -0.3330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036E-7 L -3.61111E-6 -0.3330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6762E-6 L 1.11111E-6 -0.3330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09066E-6 L -2.77778E-7 -0.33302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031E-7 L 4.72222E-6 -0.33302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03423E-6 L 4.16667E-6 -0.33302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09158E-6 L -3.88889E-6 -0.33302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86309E-7 L 3.05556E-6 -0.3330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787 L -5.55556E-7 -0.33303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63737E-6 L -3.61111E-6 -0.33303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028E-7 L -3.33333E-6 -0.33303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5578E-6 L -1.66667E-6 -0.33303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60037E-6 L -8.33333E-7 -0.33302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89547E-6 L 3.05556E-6 -0.3330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2322E-6 L 3.33333E-6 -0.3330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3811E-6 L 2.77778E-7 -0.33302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3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00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0"/>
                            </p:stCondLst>
                            <p:childTnLst>
                              <p:par>
                                <p:cTn id="179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3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"/>
                            </p:stCondLst>
                            <p:childTnLst>
                              <p:par>
                                <p:cTn id="1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9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3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3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3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3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30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3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3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3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40000"/>
          </a:blip>
          <a:srcRect/>
          <a:stretch>
            <a:fillRect/>
          </a:stretch>
        </p:blipFill>
        <p:spPr bwMode="auto">
          <a:xfrm>
            <a:off x="7153275" y="404664"/>
            <a:ext cx="199072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899592" y="0"/>
            <a:ext cx="4029600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4897974" y="131019"/>
            <a:ext cx="970170" cy="5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3995935" y="620688"/>
            <a:ext cx="3208279" cy="9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59" y="1340768"/>
            <a:ext cx="4530087" cy="69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11760" y="2060848"/>
            <a:ext cx="6634719" cy="10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83768" y="2996952"/>
            <a:ext cx="3529107" cy="73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11760" y="3645023"/>
            <a:ext cx="3041448" cy="83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2483767" y="4368669"/>
            <a:ext cx="2592289" cy="50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611560" y="5445224"/>
            <a:ext cx="86114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/>
          </a:blip>
          <a:srcRect/>
          <a:stretch>
            <a:fillRect/>
          </a:stretch>
        </p:blipFill>
        <p:spPr bwMode="auto">
          <a:xfrm>
            <a:off x="709232" y="6036059"/>
            <a:ext cx="5937894" cy="56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429563" y="4775074"/>
            <a:ext cx="1574485" cy="742158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0217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Office PowerPoint</Application>
  <PresentationFormat>On-screen Show (4:3)</PresentationFormat>
  <Paragraphs>46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Harish</dc:creator>
  <cp:lastModifiedBy>Harish</cp:lastModifiedBy>
  <cp:revision>1</cp:revision>
  <dcterms:created xsi:type="dcterms:W3CDTF">2006-08-16T00:00:00Z</dcterms:created>
  <dcterms:modified xsi:type="dcterms:W3CDTF">2016-08-29T09:07:15Z</dcterms:modified>
</cp:coreProperties>
</file>