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FFFE2-A88E-4BA9-ADEF-E84C12DD7198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4AE82-DD41-4AE4-A34E-551D0B04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2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ADCBE-FC20-4644-9762-140128B6E0C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ADCBE-FC20-4644-9762-140128B6E0C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c\Desktop\MATHS-7\RAWM\VIDEOS\Adding%20%20%20Subtracting%20Integers%20Using%20Integer%20Tiles%20-%20YouTube.flv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Pc\Desktop\MATHS-7\RAWM\VIDEOS\Multiplying%20Integers%20-%20YouTube.flv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c\Desktop\MATHS-7\RAWM\VIDEOS\Dead%20Bunny's%20Guide%20to%20Multiplying%20and%20Dividing%20Integers%20-%20YouTube.mp4" TargetMode="Externa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slide" Target="slide20.xml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12" Type="http://schemas.openxmlformats.org/officeDocument/2006/relationships/slide" Target="slide30.xml"/><Relationship Id="rId2" Type="http://schemas.openxmlformats.org/officeDocument/2006/relationships/hyperlink" Target="e-lesson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32.xml"/><Relationship Id="rId11" Type="http://schemas.openxmlformats.org/officeDocument/2006/relationships/slide" Target="slide5.xml"/><Relationship Id="rId5" Type="http://schemas.openxmlformats.org/officeDocument/2006/relationships/slide" Target="slide10.xml"/><Relationship Id="rId10" Type="http://schemas.openxmlformats.org/officeDocument/2006/relationships/slide" Target="slide23.xml"/><Relationship Id="rId4" Type="http://schemas.openxmlformats.org/officeDocument/2006/relationships/image" Target="../media/image52.png"/><Relationship Id="rId9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Punched Tape 9"/>
          <p:cNvSpPr/>
          <p:nvPr/>
        </p:nvSpPr>
        <p:spPr>
          <a:xfrm>
            <a:off x="2971800" y="381000"/>
            <a:ext cx="3352800" cy="1947672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3200400" y="2438400"/>
            <a:ext cx="3048000" cy="2667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-3707"/>
          <a:stretch>
            <a:fillRect/>
          </a:stretch>
        </p:blipFill>
        <p:spPr bwMode="auto">
          <a:xfrm>
            <a:off x="3733838" y="2819400"/>
            <a:ext cx="2054596" cy="187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6553200"/>
            <a:ext cx="381000" cy="304800"/>
          </a:xfrm>
        </p:spPr>
        <p:txBody>
          <a:bodyPr/>
          <a:lstStyle/>
          <a:p>
            <a:fld id="{B6F15528-21DE-4FAA-801E-634DDDAF4B2B}" type="slidenum">
              <a:rPr lang="en-US" sz="2000" smtClean="0"/>
              <a:pPr/>
              <a:t>1</a:t>
            </a:fld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4289672" y="-22472"/>
            <a:ext cx="783730" cy="265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5425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91440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057400" y="228600"/>
            <a:ext cx="5410200" cy="72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ction Button: Movie 4">
            <a:hlinkClick r:id="rId3" action="ppaction://program" highlightClick="1"/>
          </p:cNvPr>
          <p:cNvSpPr/>
          <p:nvPr/>
        </p:nvSpPr>
        <p:spPr>
          <a:xfrm>
            <a:off x="4038600" y="3124200"/>
            <a:ext cx="1066800" cy="685800"/>
          </a:xfrm>
          <a:prstGeom prst="actionButtonMovi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1501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42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990600"/>
            <a:ext cx="8305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6150114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11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07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1">
              <a:buNone/>
            </a:pPr>
            <a:r>
              <a:rPr lang="en-US" sz="5600" dirty="0" smtClean="0">
                <a:solidFill>
                  <a:srgbClr val="FF0000"/>
                </a:solidFill>
              </a:rPr>
              <a:t> - - - - - - - 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8000" dirty="0" smtClean="0">
                <a:solidFill>
                  <a:srgbClr val="00B050"/>
                </a:solidFill>
              </a:rPr>
              <a:t> +</a:t>
            </a:r>
          </a:p>
          <a:p>
            <a:pPr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 - - - -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 - - - - - - - -</a:t>
            </a:r>
          </a:p>
          <a:p>
            <a:pPr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   </a:t>
            </a:r>
            <a:r>
              <a:rPr lang="en-US" sz="7200" dirty="0" smtClean="0">
                <a:solidFill>
                  <a:srgbClr val="00B050"/>
                </a:solidFill>
              </a:rPr>
              <a:t>-</a:t>
            </a:r>
          </a:p>
          <a:p>
            <a:pPr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 - - - -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10800000" flipV="1">
            <a:off x="5105400" y="1676400"/>
            <a:ext cx="533400" cy="45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5715000" y="1600200"/>
            <a:ext cx="533400" cy="45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6477000" y="1676400"/>
            <a:ext cx="533400" cy="45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7086600" y="1676400"/>
            <a:ext cx="533400" cy="45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7620000" y="4724400"/>
            <a:ext cx="533400" cy="45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6781800" y="4724400"/>
            <a:ext cx="533400" cy="45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5943600" y="4724400"/>
            <a:ext cx="533400" cy="45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5105400" y="4724400"/>
            <a:ext cx="533400" cy="45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38400" y="56388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-12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0" y="55626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-4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62400" y="5410200"/>
            <a:ext cx="990600" cy="923330"/>
          </a:xfrm>
          <a:prstGeom prst="rect">
            <a:avLst/>
          </a:prstGeom>
          <a:solidFill>
            <a:srgbClr val="CC0099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&lt;</a:t>
            </a:r>
            <a:endParaRPr lang="en-US" sz="54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1676400" y="457200"/>
            <a:ext cx="5715000" cy="990599"/>
            <a:chOff x="1676400" y="457200"/>
            <a:chExt cx="4181475" cy="485775"/>
          </a:xfrm>
        </p:grpSpPr>
        <p:pic>
          <p:nvPicPr>
            <p:cNvPr id="39938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676400" y="533400"/>
              <a:ext cx="19431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939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657600" y="457200"/>
              <a:ext cx="657225" cy="48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940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343400" y="533400"/>
              <a:ext cx="1514475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31837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24599"/>
            <a:ext cx="914400" cy="53340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66800" y="-21533"/>
            <a:ext cx="8077201" cy="108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lumMod val="7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71800" y="1219200"/>
            <a:ext cx="266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828800" y="2209800"/>
            <a:ext cx="495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676400" y="3352800"/>
            <a:ext cx="5867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Eg.         2 + 3  =   5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4000" dirty="0" smtClean="0">
                <a:solidFill>
                  <a:srgbClr val="002060"/>
                </a:solidFill>
              </a:rPr>
              <a:t>              2 – 3  =   -1</a:t>
            </a:r>
          </a:p>
          <a:p>
            <a:endParaRPr lang="en-US" sz="4000" dirty="0" smtClean="0">
              <a:solidFill>
                <a:srgbClr val="002060"/>
              </a:solidFill>
            </a:endParaRPr>
          </a:p>
          <a:p>
            <a:r>
              <a:rPr lang="en-US" sz="4000" dirty="0" smtClean="0">
                <a:solidFill>
                  <a:srgbClr val="002060"/>
                </a:solidFill>
              </a:rPr>
              <a:t>5 </a:t>
            </a:r>
            <a:r>
              <a:rPr lang="hi-IN" sz="4000" dirty="0" smtClean="0">
                <a:solidFill>
                  <a:srgbClr val="002060"/>
                </a:solidFill>
              </a:rPr>
              <a:t>और</a:t>
            </a:r>
            <a:r>
              <a:rPr lang="en-US" sz="4000" dirty="0" smtClean="0">
                <a:solidFill>
                  <a:srgbClr val="002060"/>
                </a:solidFill>
              </a:rPr>
              <a:t> -1 </a:t>
            </a:r>
            <a:r>
              <a:rPr lang="hi-IN" sz="4000" dirty="0" smtClean="0">
                <a:solidFill>
                  <a:srgbClr val="002060"/>
                </a:solidFill>
              </a:rPr>
              <a:t>दोनों पूर्णांक है</a:t>
            </a:r>
            <a:r>
              <a:rPr lang="hi-IN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5553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248401"/>
            <a:ext cx="762000" cy="609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66800" y="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1447800" y="1371600"/>
            <a:ext cx="6400800" cy="50677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752600" y="3048000"/>
            <a:ext cx="5070619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Eg.</a:t>
            </a:r>
            <a:r>
              <a:rPr lang="en-US" sz="4000" dirty="0" smtClean="0"/>
              <a:t>      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5 – 2 =  3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en-US" sz="4000" dirty="0" smtClean="0"/>
              <a:t>           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5  - 6 = -1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4800600"/>
            <a:ext cx="6019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3  </a:t>
            </a:r>
            <a:r>
              <a:rPr lang="hi-IN" sz="4000" dirty="0" smtClean="0">
                <a:solidFill>
                  <a:schemeClr val="accent2">
                    <a:lumMod val="50000"/>
                  </a:schemeClr>
                </a:solidFill>
              </a:rPr>
              <a:t>और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  -1  </a:t>
            </a:r>
            <a:r>
              <a:rPr lang="hi-IN" sz="4000" dirty="0" smtClean="0">
                <a:solidFill>
                  <a:schemeClr val="accent2">
                    <a:lumMod val="50000"/>
                  </a:schemeClr>
                </a:solidFill>
              </a:rPr>
              <a:t>दोनों पूर्णांक है 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6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838200" cy="68580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66800" y="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24000" y="1295400"/>
            <a:ext cx="640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2438400"/>
            <a:ext cx="2276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133600" y="4038600"/>
            <a:ext cx="54864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Eg.  2 + 3 = 3 + 2</a:t>
            </a:r>
          </a:p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      -5 + 6=6 + (-5)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8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24600"/>
            <a:ext cx="990600" cy="533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38400" y="304800"/>
            <a:ext cx="510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95600" y="1219200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2819400"/>
            <a:ext cx="8229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29000" y="1905000"/>
            <a:ext cx="29718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8170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172201"/>
            <a:ext cx="1143000" cy="685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3000" y="381000"/>
            <a:ext cx="8001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1031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248401"/>
            <a:ext cx="762000" cy="609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38400" y="304800"/>
            <a:ext cx="411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219200"/>
            <a:ext cx="4114800" cy="61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8288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295400" y="4267200"/>
            <a:ext cx="70866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Eg.  2 +0 = 2 = 0 + 2</a:t>
            </a:r>
          </a:p>
          <a:p>
            <a:endParaRPr lang="en-US" sz="4000" dirty="0" smtClean="0"/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    -5 + 0 = -5 = 0 + (-5)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6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248401"/>
            <a:ext cx="762000" cy="609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685800"/>
            <a:ext cx="694508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24000" y="2971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Ans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231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ts3.mm.bing.net/images/thumbnail.aspx?q=4642207374968594&amp;id=0df9ed5badaf817efe71f1e984a3ab43&amp;url=http%3a%2f%2fwww.thegmanifesto.com%2fwp-content%2fuploads%2f2009%2f06%2fmoney-bag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971800"/>
            <a:ext cx="3429000" cy="3352800"/>
          </a:xfrm>
          <a:prstGeom prst="rect">
            <a:avLst/>
          </a:prstGeom>
          <a:noFill/>
        </p:spPr>
      </p:pic>
      <p:pic>
        <p:nvPicPr>
          <p:cNvPr id="21506" name="Picture 2" descr="http://ts2.mm.bing.net/images/thumbnail.aspx?q=4972803879208977&amp;id=60fa5edf3032eb7948bd79c169e4b9e4&amp;url=http%3a%2f%2fwww.kindbook.com%2fmaths%2f0_maths_zero_number0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29600" y="2971800"/>
            <a:ext cx="1371600" cy="14478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6492875"/>
            <a:ext cx="3651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24200" y="2743200"/>
            <a:ext cx="1251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-2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3200401"/>
            <a:ext cx="68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70C0"/>
                </a:solidFill>
              </a:rPr>
              <a:t>2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30667" y="2489369"/>
            <a:ext cx="4251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dirty="0" smtClean="0">
                <a:solidFill>
                  <a:srgbClr val="C00000"/>
                </a:solidFill>
              </a:rPr>
              <a:t>1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4200" y="3962400"/>
            <a:ext cx="76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3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4419600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-3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0" y="5181600"/>
            <a:ext cx="7024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524000" y="914400"/>
            <a:ext cx="7010400" cy="1200329"/>
            <a:chOff x="1524000" y="1143000"/>
            <a:chExt cx="7010400" cy="1200329"/>
          </a:xfrm>
        </p:grpSpPr>
        <p:sp>
          <p:nvSpPr>
            <p:cNvPr id="20" name="TextBox 19"/>
            <p:cNvSpPr txBox="1"/>
            <p:nvPr/>
          </p:nvSpPr>
          <p:spPr>
            <a:xfrm>
              <a:off x="1524000" y="1143000"/>
              <a:ext cx="7010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i-IN" sz="2400" dirty="0" smtClean="0">
                  <a:solidFill>
                    <a:srgbClr val="FF0000"/>
                  </a:solidFill>
                </a:rPr>
                <a:t>पूर्णांक संख्याओं का वह समूह होता है जिसमें धनात्मक संख्याएँ</a:t>
              </a:r>
              <a:r>
                <a:rPr lang="en-US" dirty="0" smtClean="0">
                  <a:solidFill>
                    <a:srgbClr val="FF0000"/>
                  </a:solidFill>
                </a:rPr>
                <a:t>, </a:t>
              </a:r>
              <a:r>
                <a:rPr lang="hi-IN" sz="2400" dirty="0" smtClean="0">
                  <a:solidFill>
                    <a:srgbClr val="FF0000"/>
                  </a:solidFill>
                </a:rPr>
                <a:t>शून्यं</a:t>
              </a:r>
              <a:r>
                <a:rPr lang="en-US" dirty="0" smtClean="0">
                  <a:solidFill>
                    <a:srgbClr val="FF0000"/>
                  </a:solidFill>
                </a:rPr>
                <a:t>  </a:t>
              </a:r>
              <a:r>
                <a:rPr lang="hi-IN" sz="2400" dirty="0" smtClean="0">
                  <a:solidFill>
                    <a:srgbClr val="FF0000"/>
                  </a:solidFill>
                </a:rPr>
                <a:t>एवं</a:t>
              </a:r>
              <a:r>
                <a:rPr lang="en-US" dirty="0" smtClean="0">
                  <a:solidFill>
                    <a:srgbClr val="FF0000"/>
                  </a:solidFill>
                </a:rPr>
                <a:t>        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hi-IN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</a:rPr>
                <a:t>         </a:t>
              </a:r>
              <a:r>
                <a:rPr lang="hi-IN" sz="2400" dirty="0" smtClean="0">
                  <a:solidFill>
                    <a:srgbClr val="FF0000"/>
                  </a:solidFill>
                </a:rPr>
                <a:t>संख्याएँ  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hi-IN" sz="2400" dirty="0" smtClean="0">
                  <a:solidFill>
                    <a:srgbClr val="FF0000"/>
                  </a:solidFill>
                </a:rPr>
                <a:t> आती है |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603616" y="1519535"/>
              <a:ext cx="16353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i-IN" sz="2400" dirty="0" smtClean="0">
                  <a:solidFill>
                    <a:srgbClr val="FF0000"/>
                  </a:solidFill>
                </a:rPr>
                <a:t> ऋणात्मक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4197538" y="457200"/>
            <a:ext cx="1313180" cy="646331"/>
          </a:xfrm>
          <a:prstGeom prst="rect">
            <a:avLst/>
          </a:prstGeom>
        </p:spPr>
        <p:txBody>
          <a:bodyPr wrap="none">
            <a:prstTxWarp prst="textArchUp">
              <a:avLst>
                <a:gd name="adj" fmla="val 11687721"/>
              </a:avLst>
            </a:prstTxWarp>
            <a:spAutoFit/>
          </a:bodyPr>
          <a:lstStyle/>
          <a:p>
            <a:r>
              <a:rPr lang="hi-IN" sz="3600" dirty="0" smtClean="0">
                <a:solidFill>
                  <a:srgbClr val="00B050"/>
                </a:solidFill>
              </a:rPr>
              <a:t>पूर्णांक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9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215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C -0.14913 -0.13102 -0.29826 -0.26181 -0.35 -0.21852 C -0.40174 -0.17523 -0.31701 0.18009 -0.31042 0.25972 " pathEditMode="relative" ptsTypes="aaA">
                                      <p:cBhvr>
                                        <p:cTn id="4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8264 -0.04583 0.16528 -0.09143 0.21771 -0.04722 C 0.27014 -0.003 0.29774 0.21505 0.31441 0.26459 C 0.33108 0.31412 0.31684 0.25209 0.31771 0.24954 " pathEditMode="relative" ptsTypes="aaaA">
                                      <p:cBhvr>
                                        <p:cTn id="6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10798 -0.19676 0.21614 -0.39329 0.24514 -0.4044 C 0.27413 -0.41551 0.22413 -0.24121 0.1743 -0.06667 " pathEditMode="relative" ptsTypes="aaA">
                                      <p:cBhvr>
                                        <p:cTn id="8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4  0.033 -0.05867  0.058 -0.05867  C 0.095 -0.05867  0.125 -0.02267  0.125 0.02267  C 0.125 0.03733  0.122 0.05067  0.116 0.06267  C 0.117 0.06267  0 0.24267  0 0.244  C 0 0.24267  -0.117 0.06267  -0.116 0.06267  C -0.122 0.05067  -0.125 0.03733  -0.125 0.02267  C -0.125 -0.02267  -0.095 -0.05867  -0.057 -0.05867  C -0.033 -0.05867  -0.012 -0.024  0 0  Z" pathEditMode="relative" ptsTypes="">
                                      <p:cBhvr>
                                        <p:cTn id="9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1771 -0.08843 0.23559 -0.17662 0.27431 -0.15695 C 0.31302 -0.13727 0.27257 -0.00949 0.23229 0.11829 " pathEditMode="relative" ptsTypes="aaA">
                                      <p:cBhvr>
                                        <p:cTn id="9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12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7552 -0.07014 0.15121 -0.14005 0.16944 -0.08403 C 0.18767 -0.02801 0.11944 0.26667 0.10972 0.33542 " pathEditMode="relative" ptsTypes="aaA">
                                      <p:cBhvr>
                                        <p:cTn id="11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8211 -0.10694 0.16441 -0.21389 0.21441 -0.18912 C 0.26441 -0.16435 0.28593 0.09213 0.3 0.14838 " pathEditMode="relative" ptsTypes="aaA">
                                      <p:cBhvr>
                                        <p:cTn id="12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8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0"/>
                            </p:stCondLst>
                            <p:childTnLst>
                              <p:par>
                                <p:cTn id="15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1788 -0.18958 0.23576 -0.37917 0.29028 -0.36134 C 0.34479 -0.34352 0.33611 -0.11806 0.32743 0.10764 " pathEditMode="relative" ptsTypes="aaA">
                                      <p:cBhvr>
                                        <p:cTn id="15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  <p:bldP spid="12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248401"/>
            <a:ext cx="838200" cy="609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43200" y="228600"/>
            <a:ext cx="4038600" cy="95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val 10"/>
          <p:cNvSpPr/>
          <p:nvPr/>
        </p:nvSpPr>
        <p:spPr>
          <a:xfrm>
            <a:off x="1219200" y="2438400"/>
            <a:ext cx="1447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+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962400" y="2438400"/>
            <a:ext cx="1447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+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934200" y="2438400"/>
            <a:ext cx="1447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+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19400" y="2590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38800" y="2514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0" y="25908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200" y="2590800"/>
            <a:ext cx="6858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=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37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 animBg="1"/>
      <p:bldP spid="12" grpId="0" animBg="1"/>
      <p:bldP spid="13" grpId="0" animBg="1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2514600"/>
            <a:ext cx="1447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+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038600" y="2362200"/>
            <a:ext cx="1447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-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467600" y="2362200"/>
            <a:ext cx="1447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-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2514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9800" y="2438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0" y="25908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2514600"/>
            <a:ext cx="6858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=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2484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21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70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43000" y="2667000"/>
            <a:ext cx="1447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-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267200" y="2667000"/>
            <a:ext cx="1447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+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162800" y="2514600"/>
            <a:ext cx="1447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-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2743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9800" y="2590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2667000"/>
            <a:ext cx="6858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=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27432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150114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22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48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43000" y="2743200"/>
            <a:ext cx="1447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-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191000" y="2667000"/>
            <a:ext cx="1447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-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391400" y="2514600"/>
            <a:ext cx="1447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+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2819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0" y="2590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72200" y="2667000"/>
            <a:ext cx="6858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=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28194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Action Button: Movie 11">
            <a:hlinkClick r:id="rId2" action="ppaction://program" highlightClick="1"/>
          </p:cNvPr>
          <p:cNvSpPr/>
          <p:nvPr/>
        </p:nvSpPr>
        <p:spPr>
          <a:xfrm>
            <a:off x="7848600" y="5334000"/>
            <a:ext cx="1066800" cy="685800"/>
          </a:xfrm>
          <a:prstGeom prst="actionButtonMovi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6150114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23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2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096001"/>
            <a:ext cx="914400" cy="7620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24000" y="0"/>
            <a:ext cx="71475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ADDFF7"/>
              </a:clrFrom>
              <a:clrTo>
                <a:srgbClr val="ADDF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057400"/>
            <a:ext cx="2362200" cy="524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133600" y="3200400"/>
            <a:ext cx="45704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Eg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.  3 x 2 = 2 x 3</a:t>
            </a:r>
            <a:endParaRPr lang="en-US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81200" y="1066800"/>
            <a:ext cx="541606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1688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096000"/>
            <a:ext cx="914400" cy="7620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1000"/>
            <a:ext cx="44196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362200"/>
            <a:ext cx="3883152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905000" y="3886200"/>
            <a:ext cx="54864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4000" dirty="0" err="1" smtClean="0"/>
              <a:t>Eg</a:t>
            </a:r>
            <a:r>
              <a:rPr lang="en-US" sz="4000" dirty="0" smtClean="0"/>
              <a:t>  3 x 0 = 0 x 3 =0. </a:t>
            </a:r>
            <a:endParaRPr lang="en-US" sz="40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066800"/>
            <a:ext cx="4572000" cy="61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5205187" y="4454595"/>
            <a:ext cx="3465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prstClr val="white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0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-152400" y="6172200"/>
            <a:ext cx="1066800" cy="685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38400" y="228600"/>
            <a:ext cx="51196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ADE3FF"/>
              </a:clrFrom>
              <a:clrTo>
                <a:srgbClr val="ADE3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2590800"/>
            <a:ext cx="348826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1524000"/>
            <a:ext cx="4572000" cy="61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209800" y="4343400"/>
            <a:ext cx="586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Eg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  3 x 1 = 1 x 3 = 3</a:t>
            </a:r>
            <a:endParaRPr lang="en-US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50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172201"/>
            <a:ext cx="914400" cy="685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81000"/>
            <a:ext cx="4362450" cy="88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819400"/>
            <a:ext cx="510208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914400" y="3886200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Eg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. ( 3 x 2 ) x 5 =  3 x ( 2 x 5 )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6 x 5 = 3 x 10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30 = 30 </a:t>
            </a:r>
            <a:endParaRPr 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676400"/>
            <a:ext cx="752621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3912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172201"/>
            <a:ext cx="838200" cy="685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09800" y="304800"/>
            <a:ext cx="51816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371600"/>
            <a:ext cx="4114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038600"/>
            <a:ext cx="38862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981200" y="2590800"/>
            <a:ext cx="5410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bg2"/>
                </a:solidFill>
              </a:rPr>
              <a:t>Eg</a:t>
            </a:r>
            <a:r>
              <a:rPr lang="en-US" sz="2800" dirty="0" smtClean="0">
                <a:solidFill>
                  <a:schemeClr val="bg2"/>
                </a:solidFill>
              </a:rPr>
              <a:t>.   -2x(3+5)=-2x3+(-2)x5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               -2x8=-6-10</a:t>
            </a:r>
          </a:p>
          <a:p>
            <a:r>
              <a:rPr lang="en-US" sz="2800" dirty="0" smtClean="0"/>
              <a:t>                 </a:t>
            </a:r>
            <a:r>
              <a:rPr lang="en-US" sz="2800" dirty="0" smtClean="0">
                <a:solidFill>
                  <a:schemeClr val="bg2"/>
                </a:solidFill>
              </a:rPr>
              <a:t>-16=-16   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5000" y="4800600"/>
            <a:ext cx="61722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bg2"/>
                </a:solidFill>
              </a:rPr>
              <a:t>Eg</a:t>
            </a:r>
            <a:r>
              <a:rPr lang="en-US" sz="2800" dirty="0" smtClean="0">
                <a:solidFill>
                  <a:schemeClr val="bg2"/>
                </a:solidFill>
              </a:rPr>
              <a:t>.   4 x ( 5 – 3 ) = 4 x 5 – 4 x 3</a:t>
            </a:r>
          </a:p>
          <a:p>
            <a:r>
              <a:rPr lang="en-US" sz="2800" dirty="0" smtClean="0"/>
              <a:t>                   </a:t>
            </a:r>
            <a:r>
              <a:rPr lang="en-US" sz="2800" dirty="0" smtClean="0">
                <a:solidFill>
                  <a:schemeClr val="bg2"/>
                </a:solidFill>
              </a:rPr>
              <a:t>4 x 2 = 20 - 12</a:t>
            </a:r>
          </a:p>
          <a:p>
            <a:r>
              <a:rPr lang="en-US" sz="2800" dirty="0" smtClean="0"/>
              <a:t>                         </a:t>
            </a:r>
            <a:r>
              <a:rPr lang="en-US" sz="2800" dirty="0" smtClean="0">
                <a:solidFill>
                  <a:schemeClr val="bg2"/>
                </a:solidFill>
              </a:rPr>
              <a:t>8 = 8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5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914400"/>
            <a:ext cx="838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61722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29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8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492875"/>
            <a:ext cx="3651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073" name="Picture 1" descr="positive negative numbers on a number 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600"/>
            <a:ext cx="7162800" cy="1143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</p:pic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48402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8" descr="http://www.mathatube.com/images/number_line_with_points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5181600"/>
            <a:ext cx="76962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  <p:sp>
        <p:nvSpPr>
          <p:cNvPr id="14" name="TextBox 13"/>
          <p:cNvSpPr txBox="1"/>
          <p:nvPr/>
        </p:nvSpPr>
        <p:spPr>
          <a:xfrm>
            <a:off x="1219200" y="228600"/>
            <a:ext cx="746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हम पूर्ण संख्याओं को संख्या रेखा पर इस प्रकार निरुपित कर सकते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hi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हैं</a:t>
            </a:r>
            <a:endParaRPr lang="en-US" sz="2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hi-IN" sz="2800" dirty="0" smtClean="0"/>
          </a:p>
          <a:p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143000" y="3137118"/>
            <a:ext cx="762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पूर्णांकों को  संख्या रेखा पर निरुपित करने के लिए हम संख्या रेखा को दोनों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hi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तरफ बढ़ाते है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hi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| शून्य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hi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के दाईं तरफ धनात्मक संख्याएँ आती है और बाईं  तरफ ऋणात्मक संख्याएँ आती है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hi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|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0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0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05000" y="457200"/>
            <a:ext cx="5943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838200" y="1828800"/>
            <a:ext cx="342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+/+=+</a:t>
            </a:r>
            <a:endParaRPr lang="en-US" sz="6000" dirty="0"/>
          </a:p>
        </p:txBody>
      </p:sp>
      <p:sp>
        <p:nvSpPr>
          <p:cNvPr id="10" name="Rectangle 9"/>
          <p:cNvSpPr/>
          <p:nvPr/>
        </p:nvSpPr>
        <p:spPr>
          <a:xfrm>
            <a:off x="6019800" y="3352800"/>
            <a:ext cx="258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4267200" y="1981200"/>
            <a:ext cx="762000" cy="3810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0" y="1752600"/>
            <a:ext cx="3048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6/3=2</a:t>
            </a:r>
            <a:endParaRPr lang="en-US" sz="6000" dirty="0"/>
          </a:p>
        </p:txBody>
      </p:sp>
      <p:sp>
        <p:nvSpPr>
          <p:cNvPr id="15" name="Rectangle 14"/>
          <p:cNvSpPr/>
          <p:nvPr/>
        </p:nvSpPr>
        <p:spPr>
          <a:xfrm>
            <a:off x="1066800" y="2819400"/>
            <a:ext cx="2743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-/-=+</a:t>
            </a:r>
            <a:endParaRPr lang="en-US" sz="6000" dirty="0"/>
          </a:p>
        </p:txBody>
      </p:sp>
      <p:sp>
        <p:nvSpPr>
          <p:cNvPr id="16" name="Right Arrow 15"/>
          <p:cNvSpPr/>
          <p:nvPr/>
        </p:nvSpPr>
        <p:spPr>
          <a:xfrm>
            <a:off x="4267200" y="2971800"/>
            <a:ext cx="762000" cy="3810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05400" y="2743200"/>
            <a:ext cx="373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-6/-3=2</a:t>
            </a:r>
            <a:endParaRPr lang="en-US" sz="60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3657600"/>
            <a:ext cx="281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+/-=- </a:t>
            </a:r>
            <a:endParaRPr lang="en-US" sz="6000" dirty="0"/>
          </a:p>
        </p:txBody>
      </p:sp>
      <p:sp>
        <p:nvSpPr>
          <p:cNvPr id="12" name="Right Arrow 11"/>
          <p:cNvSpPr/>
          <p:nvPr/>
        </p:nvSpPr>
        <p:spPr>
          <a:xfrm>
            <a:off x="4267200" y="3886200"/>
            <a:ext cx="762000" cy="3810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1600" y="3657600"/>
            <a:ext cx="373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6/-3=-2</a:t>
            </a:r>
            <a:endParaRPr lang="en-US" sz="6000" dirty="0"/>
          </a:p>
        </p:txBody>
      </p:sp>
      <p:sp>
        <p:nvSpPr>
          <p:cNvPr id="19" name="Rectangle 18"/>
          <p:cNvSpPr/>
          <p:nvPr/>
        </p:nvSpPr>
        <p:spPr>
          <a:xfrm>
            <a:off x="1066800" y="4495800"/>
            <a:ext cx="297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-/+=-</a:t>
            </a:r>
            <a:endParaRPr lang="en-US" sz="6000" dirty="0"/>
          </a:p>
        </p:txBody>
      </p:sp>
      <p:sp>
        <p:nvSpPr>
          <p:cNvPr id="20" name="Rectangle 19"/>
          <p:cNvSpPr/>
          <p:nvPr/>
        </p:nvSpPr>
        <p:spPr>
          <a:xfrm>
            <a:off x="5105400" y="4495800"/>
            <a:ext cx="37978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-6/3=-2 </a:t>
            </a:r>
            <a:endParaRPr lang="en-US" sz="6000" dirty="0"/>
          </a:p>
        </p:txBody>
      </p:sp>
      <p:sp>
        <p:nvSpPr>
          <p:cNvPr id="21" name="Right Arrow 20"/>
          <p:cNvSpPr/>
          <p:nvPr/>
        </p:nvSpPr>
        <p:spPr>
          <a:xfrm>
            <a:off x="4343400" y="4800600"/>
            <a:ext cx="762000" cy="3810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Action Button: Movie 21">
            <a:hlinkClick r:id="rId3" action="ppaction://program" highlightClick="1"/>
          </p:cNvPr>
          <p:cNvSpPr/>
          <p:nvPr/>
        </p:nvSpPr>
        <p:spPr>
          <a:xfrm>
            <a:off x="4191000" y="5486400"/>
            <a:ext cx="1066800" cy="685800"/>
          </a:xfrm>
          <a:prstGeom prst="actionButtonMovi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rgbClr val="FFFF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6150114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30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33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4" grpId="0"/>
      <p:bldP spid="15" grpId="0"/>
      <p:bldP spid="16" grpId="0" animBg="1"/>
      <p:bldP spid="17" grpId="0"/>
      <p:bldP spid="11" grpId="0"/>
      <p:bldP spid="12" grpId="0" animBg="1"/>
      <p:bldP spid="18" grpId="0"/>
      <p:bldP spid="19" grpId="0"/>
      <p:bldP spid="20" grpId="0"/>
      <p:bldP spid="21" grpId="0" animBg="1"/>
      <p:bldP spid="2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990600"/>
            <a:ext cx="8305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2400" y="63246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31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7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pres?slideindex=1&amp;slidetitle="/>
          </p:cNvPr>
          <p:cNvSpPr/>
          <p:nvPr/>
        </p:nvSpPr>
        <p:spPr>
          <a:xfrm>
            <a:off x="2514600" y="786825"/>
            <a:ext cx="289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Devanagari New" pitchFamily="34" charset="0"/>
              </a:rPr>
              <a:t>pir.aza</a:t>
            </a:r>
            <a:endParaRPr lang="en-US" dirty="0">
              <a:solidFill>
                <a:srgbClr val="FF0000"/>
              </a:solidFill>
              <a:latin typeface="Devanagari New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057400" y="1219200"/>
            <a:ext cx="5094248" cy="990600"/>
            <a:chOff x="1905000" y="1143000"/>
            <a:chExt cx="5094248" cy="685801"/>
          </a:xfrm>
        </p:grpSpPr>
        <p:grpSp>
          <p:nvGrpSpPr>
            <p:cNvPr id="6" name="Group 5"/>
            <p:cNvGrpSpPr/>
            <p:nvPr/>
          </p:nvGrpSpPr>
          <p:grpSpPr>
            <a:xfrm>
              <a:off x="1905000" y="1143000"/>
              <a:ext cx="5094248" cy="685801"/>
              <a:chOff x="2057400" y="1239708"/>
              <a:chExt cx="4676064" cy="50122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057400" y="1371600"/>
                <a:ext cx="3898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Font typeface="Wingdings" pitchFamily="2" charset="2"/>
                  <a:buChar char="v"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30722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875964" y="1239708"/>
                <a:ext cx="2857500" cy="501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30724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154044" y="1219200"/>
              <a:ext cx="17018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286000" y="2057400"/>
            <a:ext cx="5143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86000" y="2819400"/>
            <a:ext cx="5089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09800" y="3581400"/>
            <a:ext cx="291464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57400" y="4343400"/>
            <a:ext cx="426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Oval 22">
            <a:hlinkClick r:id="rId10" action="ppaction://hlinksldjump"/>
          </p:cNvPr>
          <p:cNvSpPr/>
          <p:nvPr/>
        </p:nvSpPr>
        <p:spPr>
          <a:xfrm>
            <a:off x="1600200" y="6858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hlinkClick r:id="rId11" action="ppaction://hlinksldjump"/>
          </p:cNvPr>
          <p:cNvSpPr/>
          <p:nvPr/>
        </p:nvSpPr>
        <p:spPr>
          <a:xfrm>
            <a:off x="1524000" y="13716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hlinkClick r:id="rId5" action="ppaction://hlinksldjump"/>
          </p:cNvPr>
          <p:cNvSpPr/>
          <p:nvPr/>
        </p:nvSpPr>
        <p:spPr>
          <a:xfrm>
            <a:off x="1524000" y="20574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hlinkClick r:id="rId6" action="ppaction://hlinksldjump"/>
          </p:cNvPr>
          <p:cNvSpPr/>
          <p:nvPr/>
        </p:nvSpPr>
        <p:spPr>
          <a:xfrm>
            <a:off x="1524000" y="28956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hlinkClick r:id="rId12" action="ppaction://hlinksldjump"/>
          </p:cNvPr>
          <p:cNvSpPr/>
          <p:nvPr/>
        </p:nvSpPr>
        <p:spPr>
          <a:xfrm rot="197575">
            <a:off x="1521564" y="4402532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hlinkClick r:id="rId13" action="ppaction://hlinksldjump"/>
          </p:cNvPr>
          <p:cNvSpPr/>
          <p:nvPr/>
        </p:nvSpPr>
        <p:spPr>
          <a:xfrm>
            <a:off x="1524000" y="36576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52400" y="6248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32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4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492875"/>
            <a:ext cx="3651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400" y="457200"/>
            <a:ext cx="64008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4400" dirty="0" smtClean="0">
                <a:solidFill>
                  <a:schemeClr val="accent2">
                    <a:lumMod val="75000"/>
                  </a:schemeClr>
                </a:solidFill>
              </a:rPr>
              <a:t>निम्न संख्याओं को  संख्या</a:t>
            </a:r>
            <a:endParaRPr lang="en-US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i-IN" sz="4400" dirty="0" smtClean="0">
                <a:solidFill>
                  <a:schemeClr val="accent2">
                    <a:lumMod val="75000"/>
                  </a:schemeClr>
                </a:solidFill>
              </a:rPr>
              <a:t> रेखा पर निरुपित करे :</a:t>
            </a:r>
            <a:endParaRPr lang="en-US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2  ,  4  ,  -3  ,  5  ,  -5</a:t>
            </a:r>
          </a:p>
          <a:p>
            <a:endParaRPr lang="en-US" dirty="0"/>
          </a:p>
        </p:txBody>
      </p:sp>
      <p:pic>
        <p:nvPicPr>
          <p:cNvPr id="29" name="Picture 33" descr="http://mathatube.com/images/number-li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0"/>
            <a:ext cx="8305800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137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492875"/>
            <a:ext cx="3651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-20000"/>
          </a:blip>
          <a:srcRect/>
          <a:stretch>
            <a:fillRect/>
          </a:stretch>
        </p:blipFill>
        <p:spPr bwMode="auto">
          <a:xfrm>
            <a:off x="1295400" y="533400"/>
            <a:ext cx="74676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3" descr="http://mathatube.com/images/number-li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800600"/>
            <a:ext cx="8305800" cy="914400"/>
          </a:xfrm>
          <a:prstGeom prst="rect">
            <a:avLst/>
          </a:prstGeom>
          <a:noFill/>
        </p:spPr>
      </p:pic>
      <p:pic>
        <p:nvPicPr>
          <p:cNvPr id="24578" name="Picture 2" descr="Frog animated pictures, frog images, frog, frogs, frog picture, frog pictures, frog animated pictures of all kinds!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3657600"/>
            <a:ext cx="2095500" cy="1371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743200" y="1752600"/>
            <a:ext cx="396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Eg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.  -5+6=1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5400000">
            <a:off x="2356366" y="361578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3"/>
                </a:solidFill>
              </a:rPr>
              <a:t>    </a:t>
            </a:r>
            <a:endParaRPr lang="en-US" sz="4400" dirty="0">
              <a:solidFill>
                <a:schemeClr val="accent3"/>
              </a:solidFill>
            </a:endParaRPr>
          </a:p>
        </p:txBody>
      </p:sp>
      <p:cxnSp>
        <p:nvCxnSpPr>
          <p:cNvPr id="18" name="Straight Arrow Connector 17"/>
          <p:cNvCxnSpPr>
            <a:stCxn id="16" idx="3"/>
          </p:cNvCxnSpPr>
          <p:nvPr/>
        </p:nvCxnSpPr>
        <p:spPr>
          <a:xfrm rot="5400000" flipH="1">
            <a:off x="2797432" y="4441568"/>
            <a:ext cx="685801" cy="322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67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C 0.03281 -0.12454 0.0658 -0.24907 0.10868 -0.24375 C 0.15156 -0.23842 0.20503 0.02384 0.25694 0.03218 C 0.30885 0.04051 0.36632 -0.19143 0.42066 -0.19305 C 0.475 -0.19467 0.53681 0.02523 0.58281 0.02292 C 0.62882 0.0206 0.65781 -0.20694 0.69653 -0.20694 C 0.73524 -0.20694 0.79531 -0.01528 0.81545 0.02292 " pathEditMode="relative" ptsTypes="aaaaaaA">
                                      <p:cBhvr>
                                        <p:cTn id="22" dur="5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7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5463 C 0.01563 -0.08125 0.03334 -0.10787 0.06875 -0.10509 C 0.10417 -0.10231 0.18073 -0.06713 0.21007 -0.03843 C 0.23941 -0.00972 0.23872 0.04954 0.24445 0.06713 " pathEditMode="relative" ptsTypes="aaaA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492875"/>
            <a:ext cx="3651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66800" y="685800"/>
            <a:ext cx="8077200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3" descr="http://mathatube.com/images/number-li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800600"/>
            <a:ext cx="8305800" cy="914400"/>
          </a:xfrm>
          <a:prstGeom prst="rect">
            <a:avLst/>
          </a:prstGeom>
          <a:noFill/>
        </p:spPr>
      </p:pic>
      <p:pic>
        <p:nvPicPr>
          <p:cNvPr id="7" name="Picture 2" descr="Frog animated pictures, frog images, frog, frogs, frog picture, frog pictures, frog animated pictures of all kinds!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3581400"/>
            <a:ext cx="1714500" cy="1371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33600" y="20574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4 + (-2) = 2</a:t>
            </a:r>
            <a:endParaRPr lang="en-US" sz="3200" dirty="0">
              <a:solidFill>
                <a:schemeClr val="accent3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6058694" y="44569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01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C -0.05521 -0.17014 -0.11059 -0.34028 -0.16198 -0.34028 C -0.21337 -0.34028 -0.26719 -0.00509 -0.30851 3.7037E-7 C -0.34983 0.00509 -0.3658 -0.30463 -0.41025 -0.31041 C -0.45469 -0.3162 -0.52309 -0.02291 -0.5757 -0.03449 C -0.6283 -0.04606 -0.67865 -0.39051 -0.7257 -0.3794 C -0.77275 -0.36829 -0.83646 -0.0375 -0.85851 0.03218 " pathEditMode="relative" ptsTypes="aaaaaaA">
                                      <p:cBhvr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4769 C -0.01719 -0.09074 -0.03629 -0.1338 -0.04983 -0.11667 C -0.06337 -0.09954 -0.07431 0.02708 -0.07917 0.05579 " pathEditMode="relative" ptsTypes="aaA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492875"/>
            <a:ext cx="3651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6800" y="4572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3" descr="http://mathatube.com/images/number-li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876800"/>
            <a:ext cx="8305800" cy="1016000"/>
          </a:xfrm>
          <a:prstGeom prst="rect">
            <a:avLst/>
          </a:prstGeom>
          <a:noFill/>
        </p:spPr>
      </p:pic>
      <p:pic>
        <p:nvPicPr>
          <p:cNvPr id="6" name="Picture 2" descr="Frog animated pictures, frog images, frog, frogs, frog picture, frog pictures, frog animated pictures of all kinds!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3581400"/>
            <a:ext cx="1714500" cy="1371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0" y="1524000"/>
            <a:ext cx="5117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sz="4000" dirty="0" smtClean="0">
                <a:solidFill>
                  <a:schemeClr val="accent2"/>
                </a:solidFill>
              </a:rPr>
              <a:t>-4-6=-10              </a:t>
            </a:r>
            <a:endParaRPr lang="en-US" sz="4000" dirty="0">
              <a:solidFill>
                <a:schemeClr val="accent2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124994" y="4418806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05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C -0.05521 -0.17014 -0.11059 -0.34028 -0.16198 -0.34028 C -0.21337 -0.34028 -0.26719 -0.00509 -0.30851 3.7037E-7 C -0.34983 0.00509 -0.3658 -0.30463 -0.41025 -0.31041 C -0.45469 -0.3162 -0.52309 -0.02291 -0.5757 -0.03449 C -0.6283 -0.04606 -0.67865 -0.39051 -0.7257 -0.3794 C -0.77275 -0.36829 -0.83646 -0.0375 -0.85851 0.03218 " pathEditMode="relative" ptsTypes="aaaaaaA">
                                      <p:cBhvr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6 -0.02384 C -0.01823 -0.10648 -0.0309 -0.18888 -0.07292 -0.20069 C -0.11493 -0.2125 -0.22882 -0.13819 -0.25729 -0.0949 C -0.28576 -0.05162 -0.24583 0.03334 -0.24358 0.05903 " pathEditMode="relative" ptsTypes="aaaA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492875"/>
            <a:ext cx="3651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16000" y="228600"/>
            <a:ext cx="812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3" descr="http://mathatube.com/images/number-li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876800"/>
            <a:ext cx="8305800" cy="914400"/>
          </a:xfrm>
          <a:prstGeom prst="rect">
            <a:avLst/>
          </a:prstGeom>
          <a:noFill/>
        </p:spPr>
      </p:pic>
      <p:pic>
        <p:nvPicPr>
          <p:cNvPr id="6" name="Picture 2" descr="Frog animated pictures, frog images, frog, frogs, frog picture, frog pictures, frog animated pictures of all kinds!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3657600"/>
            <a:ext cx="2095500" cy="1371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828800" y="12954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-3 - (-2) = -1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277394" y="4342606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75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C 0.03281 -0.12454 0.0658 -0.24907 0.10868 -0.24375 C 0.15156 -0.23842 0.20503 0.02384 0.25694 0.03218 C 0.30885 0.04051 0.36632 -0.19143 0.42066 -0.19305 C 0.475 -0.19467 0.53681 0.02523 0.58281 0.02292 C 0.62882 0.0206 0.65781 -0.20694 0.69653 -0.20694 C 0.73524 -0.20694 0.79531 -0.01528 0.81545 0.02292 " pathEditMode="relative" ptsTypes="aaaaaaA">
                                      <p:cBhvr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00579 C 0.01719 -0.09328 0.03716 -0.19213 0.05243 -0.18055 C 0.06771 -0.16898 0.08247 0.03218 0.08855 0.07477 " pathEditMode="relative" ptsTypes="aaA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ACDEF7"/>
              </a:clrFrom>
              <a:clrTo>
                <a:srgbClr val="ACD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752600"/>
            <a:ext cx="784156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492875"/>
            <a:ext cx="36512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7620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4400" dirty="0" smtClean="0">
                <a:solidFill>
                  <a:schemeClr val="accent6">
                    <a:lumMod val="75000"/>
                  </a:schemeClr>
                </a:solidFill>
              </a:rPr>
              <a:t>खाली स्थान भरें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1676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-9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1676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-13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1676400"/>
            <a:ext cx="848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-17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362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-10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2362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-12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0400" y="2362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-14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3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On-screen Show (4:3)</PresentationFormat>
  <Paragraphs>131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Harish</dc:creator>
  <cp:lastModifiedBy>Harish</cp:lastModifiedBy>
  <cp:revision>1</cp:revision>
  <dcterms:created xsi:type="dcterms:W3CDTF">2006-08-16T00:00:00Z</dcterms:created>
  <dcterms:modified xsi:type="dcterms:W3CDTF">2016-09-02T11:01:45Z</dcterms:modified>
</cp:coreProperties>
</file>