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5A7E9-7C73-40B9-B7A2-BB9BEBAB07BB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56FC5-08A1-4BEE-B2C2-6766FCEC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44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b="1" i="1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i-IN" smtClean="0"/>
              <a:t>घातांक और  घात</a:t>
            </a:r>
            <a:endParaRPr lang="en-US" smtClean="0"/>
          </a:p>
        </p:txBody>
      </p:sp>
      <p:sp>
        <p:nvSpPr>
          <p:cNvPr id="51205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hi-IN" smtClean="0"/>
              <a:t>घातांक और  घात</a:t>
            </a:r>
            <a:endParaRPr lang="en-US" smtClean="0"/>
          </a:p>
        </p:txBody>
      </p:sp>
      <p:sp>
        <p:nvSpPr>
          <p:cNvPr id="51206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222690-83F6-41D8-A3F9-5B6B55EA3691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i-IN" smtClean="0"/>
              <a:t>घातांक और  घात</a:t>
            </a:r>
            <a:endParaRPr lang="en-US" smtClean="0"/>
          </a:p>
        </p:txBody>
      </p:sp>
      <p:sp>
        <p:nvSpPr>
          <p:cNvPr id="52229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hi-IN" smtClean="0"/>
              <a:t>घातांक और  घात</a:t>
            </a:r>
            <a:endParaRPr lang="en-US" smtClean="0"/>
          </a:p>
        </p:txBody>
      </p:sp>
      <p:sp>
        <p:nvSpPr>
          <p:cNvPr id="52230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F77F810-E58D-4843-8ECB-8FC926C98876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Footer Placeholder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hi-IN" smtClean="0"/>
              <a:t>घातांक और  घात</a:t>
            </a:r>
            <a:endParaRPr lang="en-US" smtClean="0"/>
          </a:p>
        </p:txBody>
      </p:sp>
      <p:sp>
        <p:nvSpPr>
          <p:cNvPr id="53253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B5995C-45AE-421C-B876-686184DCDE66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3254" name="Header Placeholder 5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i-IN" smtClean="0"/>
              <a:t>घातांक और  घात</a:t>
            </a: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427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i-IN" smtClean="0"/>
              <a:t>घातांक और  घात</a:t>
            </a:r>
            <a:endParaRPr lang="en-US" smtClean="0"/>
          </a:p>
        </p:txBody>
      </p:sp>
      <p:sp>
        <p:nvSpPr>
          <p:cNvPr id="54277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hi-IN" smtClean="0"/>
              <a:t>घातांक और  घात</a:t>
            </a:r>
            <a:endParaRPr lang="en-US" smtClean="0"/>
          </a:p>
        </p:txBody>
      </p:sp>
      <p:sp>
        <p:nvSpPr>
          <p:cNvPr id="54278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FDE2656-42A4-4F8C-BDA7-5A55CA3E982F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F46E1B-6765-460F-823C-DF35A6B02F0C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5301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hi-IN" smtClean="0"/>
              <a:t>घातांक और  घात</a:t>
            </a:r>
            <a:endParaRPr lang="en-US" smtClean="0"/>
          </a:p>
        </p:txBody>
      </p:sp>
      <p:sp>
        <p:nvSpPr>
          <p:cNvPr id="55302" name="Header Placeholder 5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i-IN" smtClean="0"/>
              <a:t>घातांक और  घात</a:t>
            </a: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file:///D:\Hard%20disk\Lesson%20Plans\Smart%20Lessons\Teacher%20wise\Tarun\Exponents-7\Class7_Math_Unit13_NCERT_TextBook_HindiEdition.pdf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6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pic>
        <p:nvPicPr>
          <p:cNvPr id="35" name="Picture 5" descr="C:\Users\u13\Pictures\New Picture (1)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Action Button: Home 35">
            <a:hlinkClick r:id="" action="ppaction://hlinkshowjump?jump=lastslide" highlightClick="1"/>
          </p:cNvPr>
          <p:cNvSpPr/>
          <p:nvPr userDrawn="1"/>
        </p:nvSpPr>
        <p:spPr bwMode="auto">
          <a:xfrm>
            <a:off x="8534400" y="6577013"/>
            <a:ext cx="228600" cy="280987"/>
          </a:xfrm>
          <a:prstGeom prst="actionButtonHom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37" name="5-Point Star 36">
            <a:hlinkClick r:id="rId3" action="ppaction://hlinkfile"/>
          </p:cNvPr>
          <p:cNvSpPr/>
          <p:nvPr userDrawn="1"/>
        </p:nvSpPr>
        <p:spPr bwMode="auto">
          <a:xfrm>
            <a:off x="7772400" y="6477000"/>
            <a:ext cx="228600" cy="304800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40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 rot="16200000">
            <a:off x="-1851611" y="3223212"/>
            <a:ext cx="4379576" cy="67635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38" name="Rectangle 3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 b="1" i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Govt. High School,Sector-53,Chandigarh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39" name="Rectangle 3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0" y="6324600"/>
            <a:ext cx="304800" cy="5334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FA4085A-B494-4D3A-8BBD-BDBE2EFA4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2160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18" Type="http://schemas.openxmlformats.org/officeDocument/2006/relationships/image" Target="../media/image32.png"/><Relationship Id="rId3" Type="http://schemas.openxmlformats.org/officeDocument/2006/relationships/image" Target="../media/image17.png"/><Relationship Id="rId21" Type="http://schemas.openxmlformats.org/officeDocument/2006/relationships/image" Target="../media/image35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17" Type="http://schemas.openxmlformats.org/officeDocument/2006/relationships/image" Target="../media/image31.png"/><Relationship Id="rId2" Type="http://schemas.openxmlformats.org/officeDocument/2006/relationships/image" Target="../media/image16.png"/><Relationship Id="rId16" Type="http://schemas.openxmlformats.org/officeDocument/2006/relationships/image" Target="../media/image30.png"/><Relationship Id="rId20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4.png"/><Relationship Id="rId19" Type="http://schemas.openxmlformats.org/officeDocument/2006/relationships/image" Target="../media/image33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3.xml"/><Relationship Id="rId18" Type="http://schemas.openxmlformats.org/officeDocument/2006/relationships/slide" Target="slide17.xml"/><Relationship Id="rId26" Type="http://schemas.openxmlformats.org/officeDocument/2006/relationships/image" Target="../media/image3.png"/><Relationship Id="rId3" Type="http://schemas.openxmlformats.org/officeDocument/2006/relationships/slide" Target="slide3.xml"/><Relationship Id="rId21" Type="http://schemas.openxmlformats.org/officeDocument/2006/relationships/slide" Target="slide20.xml"/><Relationship Id="rId7" Type="http://schemas.openxmlformats.org/officeDocument/2006/relationships/slide" Target="slide6.xml"/><Relationship Id="rId12" Type="http://schemas.openxmlformats.org/officeDocument/2006/relationships/image" Target="../media/image45.png"/><Relationship Id="rId17" Type="http://schemas.openxmlformats.org/officeDocument/2006/relationships/slide" Target="slide16.xml"/><Relationship Id="rId25" Type="http://schemas.openxmlformats.org/officeDocument/2006/relationships/slide" Target="slide24.xml"/><Relationship Id="rId2" Type="http://schemas.openxmlformats.org/officeDocument/2006/relationships/slide" Target="slide1.xml"/><Relationship Id="rId16" Type="http://schemas.openxmlformats.org/officeDocument/2006/relationships/slide" Target="slide8.xml"/><Relationship Id="rId20" Type="http://schemas.openxmlformats.org/officeDocument/2006/relationships/slide" Target="slide1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2.xml"/><Relationship Id="rId24" Type="http://schemas.openxmlformats.org/officeDocument/2006/relationships/slide" Target="slide23.xml"/><Relationship Id="rId5" Type="http://schemas.openxmlformats.org/officeDocument/2006/relationships/slide" Target="slide4.xml"/><Relationship Id="rId15" Type="http://schemas.openxmlformats.org/officeDocument/2006/relationships/slide" Target="slide15.xml"/><Relationship Id="rId23" Type="http://schemas.openxmlformats.org/officeDocument/2006/relationships/slide" Target="slide21.xml"/><Relationship Id="rId10" Type="http://schemas.openxmlformats.org/officeDocument/2006/relationships/slide" Target="slide11.xml"/><Relationship Id="rId19" Type="http://schemas.openxmlformats.org/officeDocument/2006/relationships/slide" Target="slide18.xml"/><Relationship Id="rId4" Type="http://schemas.openxmlformats.org/officeDocument/2006/relationships/slide" Target="slide2.xml"/><Relationship Id="rId9" Type="http://schemas.openxmlformats.org/officeDocument/2006/relationships/slide" Target="slide10.xml"/><Relationship Id="rId14" Type="http://schemas.openxmlformats.org/officeDocument/2006/relationships/slide" Target="slide14.xml"/><Relationship Id="rId22" Type="http://schemas.openxmlformats.org/officeDocument/2006/relationships/slide" Target="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D9ADEE0-9474-4744-9717-92427B44565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Govt. High School,Sector-53,Chandigarh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 rot="16200000">
            <a:off x="-1851819" y="3223419"/>
            <a:ext cx="4379913" cy="6762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i-IN" sz="4800" dirty="0" smtClean="0"/>
              <a:t>घातांक</a:t>
            </a:r>
            <a:r>
              <a:rPr lang="en-US" sz="4800" dirty="0" smtClean="0"/>
              <a:t> </a:t>
            </a:r>
            <a:r>
              <a:rPr lang="hi-IN" sz="4800" dirty="0" smtClean="0"/>
              <a:t>और घात</a:t>
            </a:r>
            <a:endParaRPr lang="en-US" sz="4800" dirty="0" smtClean="0"/>
          </a:p>
        </p:txBody>
      </p:sp>
      <p:pic>
        <p:nvPicPr>
          <p:cNvPr id="22533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2133600"/>
            <a:ext cx="4433888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Rectangle 7"/>
          <p:cNvSpPr>
            <a:spLocks noChangeArrowheads="1"/>
          </p:cNvSpPr>
          <p:nvPr/>
        </p:nvSpPr>
        <p:spPr bwMode="auto">
          <a:xfrm>
            <a:off x="3505200" y="892175"/>
            <a:ext cx="2743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i-IN" sz="4000"/>
              <a:t>कक्षा-सातवी</a:t>
            </a:r>
            <a:endParaRPr lang="en-US" sz="4000"/>
          </a:p>
        </p:txBody>
      </p:sp>
      <p:sp>
        <p:nvSpPr>
          <p:cNvPr id="2" name="TextBox 1"/>
          <p:cNvSpPr txBox="1"/>
          <p:nvPr/>
        </p:nvSpPr>
        <p:spPr>
          <a:xfrm>
            <a:off x="0" y="76200"/>
            <a:ext cx="1091045" cy="6799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4378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457200"/>
            <a:ext cx="7772400" cy="1295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i-IN" smtClean="0"/>
              <a:t>घातांक ज्ञात करें</a:t>
            </a:r>
            <a:endParaRPr lang="en-US" smtClean="0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971800" y="3352800"/>
            <a:ext cx="275748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/>
              <a:t>3 x 3 =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5943600" y="3352800"/>
            <a:ext cx="6413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/>
              <a:t>3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6629400" y="327660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6629400" y="3886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B5A3E9-CCF6-4AAE-8B3C-0E2421FBC855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729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457200"/>
            <a:ext cx="7772400" cy="1295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i-IN" smtClean="0"/>
              <a:t>घातांक ज्ञात करें</a:t>
            </a:r>
            <a:endParaRPr lang="en-US" smtClean="0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676400" y="3352800"/>
            <a:ext cx="550068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/>
              <a:t>5 x 5 x 5 x 5 =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7315200" y="3352800"/>
            <a:ext cx="6413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/>
              <a:t>5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8001000" y="320040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8001000" y="3886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7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C7146B-2946-4A3B-A266-FE123721DE12}" type="slidenum">
              <a:rPr lang="en-US" smtClean="0"/>
              <a:pPr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15209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457200"/>
            <a:ext cx="7772400" cy="1295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i-IN" smtClean="0"/>
              <a:t>आधार और घातांक ज्ञात करें</a:t>
            </a:r>
            <a:endParaRPr lang="en-US" smtClean="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676400" y="3124200"/>
            <a:ext cx="550068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/>
              <a:t>8 x 8 x 8 x 8 =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7315200" y="3124200"/>
            <a:ext cx="6413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7924800" y="304800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7924800" y="3733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7315200" y="4191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0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D04ABA-40F6-459F-90C6-4511E364EE1F}" type="slidenum">
              <a:rPr lang="en-US" smtClean="0"/>
              <a:pPr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72512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utoUpdateAnimBg="0"/>
      <p:bldP spid="4096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457200"/>
            <a:ext cx="7772400" cy="1295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i-IN" smtClean="0"/>
              <a:t>आधार और घातांक ज्ञात करें</a:t>
            </a:r>
            <a:endParaRPr lang="en-US" smtClean="0"/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066800" y="3048000"/>
            <a:ext cx="687228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/>
              <a:t>7 x 7 x 7 x 7 x 7 =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7848600" y="3048000"/>
            <a:ext cx="6413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8382000" y="297180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8458200" y="3657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7848600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2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AFDE27-F819-4C4E-A871-DF6AA82F9618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55324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utoUpdateAnimBg="0"/>
      <p:bldP spid="4198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457200"/>
            <a:ext cx="7772400" cy="1295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i-IN" smtClean="0"/>
              <a:t>आधार और घातांक ज्ञात करें</a:t>
            </a:r>
            <a:endParaRPr lang="en-US" smtClean="0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819400" y="2971800"/>
            <a:ext cx="275748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/>
              <a:t>9 x 9 =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5943600" y="2971800"/>
            <a:ext cx="6413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6629400" y="297180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6705600" y="3581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5943600" y="4038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4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6C9527-1F41-4DA3-A7C5-6B077CCABB7D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67311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utoUpdateAnimBg="0"/>
      <p:bldP spid="4301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28600"/>
            <a:ext cx="7772400" cy="1752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i-IN" smtClean="0"/>
              <a:t>गुणा के द्वारा एक घातांक</a:t>
            </a:r>
            <a:r>
              <a:rPr lang="en-US" smtClean="0"/>
              <a:t> </a:t>
            </a:r>
            <a:r>
              <a:rPr lang="hi-IN" smtClean="0"/>
              <a:t>की</a:t>
            </a:r>
            <a:r>
              <a:rPr lang="en-US" smtClean="0"/>
              <a:t> </a:t>
            </a:r>
            <a:r>
              <a:rPr lang="hi-IN" smtClean="0"/>
              <a:t> मानक रूप</a:t>
            </a:r>
            <a:r>
              <a:rPr lang="en-NZ" smtClean="0"/>
              <a:t> </a:t>
            </a:r>
            <a:r>
              <a:rPr lang="hi-IN" smtClean="0"/>
              <a:t>ज्ञात करें</a:t>
            </a:r>
            <a:endParaRPr lang="en-US" smtClean="0"/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2743200" y="1981200"/>
            <a:ext cx="550068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/>
              <a:t>= 3 x 3 x 3 x 3</a:t>
            </a:r>
          </a:p>
        </p:txBody>
      </p:sp>
      <p:sp>
        <p:nvSpPr>
          <p:cNvPr id="36868" name="Text Box 5"/>
          <p:cNvSpPr txBox="1">
            <a:spLocks noChangeArrowheads="1"/>
          </p:cNvSpPr>
          <p:nvPr/>
        </p:nvSpPr>
        <p:spPr bwMode="auto">
          <a:xfrm>
            <a:off x="1600200" y="1981200"/>
            <a:ext cx="6413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/>
              <a:t>3</a:t>
            </a:r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 rot="810601">
            <a:off x="3962400" y="3048000"/>
            <a:ext cx="609600" cy="393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4191000" y="3276600"/>
            <a:ext cx="6921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/>
              <a:t>9</a:t>
            </a:r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 rot="5811994">
            <a:off x="4540250" y="3079750"/>
            <a:ext cx="609600" cy="393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 rot="810601">
            <a:off x="4800600" y="4038600"/>
            <a:ext cx="4572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 rot="6210601">
            <a:off x="5195094" y="3339306"/>
            <a:ext cx="1685925" cy="7985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4648200" y="4191000"/>
            <a:ext cx="12001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/>
              <a:t>27</a:t>
            </a:r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 rot="810601">
            <a:off x="5638800" y="5029200"/>
            <a:ext cx="3810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 rot="6210601">
            <a:off x="5630863" y="3589337"/>
            <a:ext cx="2679700" cy="12922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5486400" y="5105400"/>
            <a:ext cx="12001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0"/>
              <a:t>81</a:t>
            </a:r>
          </a:p>
        </p:txBody>
      </p:sp>
      <p:sp>
        <p:nvSpPr>
          <p:cNvPr id="36878" name="Text Box 15"/>
          <p:cNvSpPr txBox="1">
            <a:spLocks noChangeArrowheads="1"/>
          </p:cNvSpPr>
          <p:nvPr/>
        </p:nvSpPr>
        <p:spPr bwMode="auto">
          <a:xfrm>
            <a:off x="2209800" y="190500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4</a:t>
            </a:r>
          </a:p>
        </p:txBody>
      </p:sp>
      <p:sp>
        <p:nvSpPr>
          <p:cNvPr id="36879" name="Slide Number Placeholder 1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9F3D0A-E713-4E66-A76A-ADA8C0FF4AB3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25762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6" grpId="0" animBg="1"/>
      <p:bldP spid="35847" grpId="0" autoUpdateAnimBg="0"/>
      <p:bldP spid="35848" grpId="0" animBg="1"/>
      <p:bldP spid="35849" grpId="0" animBg="1"/>
      <p:bldP spid="35850" grpId="0" animBg="1"/>
      <p:bldP spid="35851" grpId="0" autoUpdateAnimBg="0"/>
      <p:bldP spid="35852" grpId="0" animBg="1"/>
      <p:bldP spid="35853" grpId="0" animBg="1"/>
      <p:bldP spid="3585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381000"/>
            <a:ext cx="7772400" cy="12954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hi-IN" dirty="0" smtClean="0"/>
              <a:t>मानक रूप</a:t>
            </a:r>
            <a:r>
              <a:rPr lang="en-NZ" dirty="0" smtClean="0"/>
              <a:t> </a:t>
            </a:r>
            <a:r>
              <a:rPr lang="hi-IN" dirty="0" smtClean="0"/>
              <a:t>में आधार और घातांक क्या है</a:t>
            </a:r>
            <a:r>
              <a:rPr lang="en-US" dirty="0" smtClean="0"/>
              <a:t>?</a:t>
            </a:r>
            <a:r>
              <a:rPr lang="hi-IN" dirty="0" smtClean="0"/>
              <a:t> </a:t>
            </a:r>
            <a:br>
              <a:rPr lang="hi-IN" dirty="0" smtClean="0"/>
            </a:br>
            <a:endParaRPr lang="en-US" dirty="0" smtClean="0"/>
          </a:p>
        </p:txBody>
      </p:sp>
      <p:sp>
        <p:nvSpPr>
          <p:cNvPr id="37891" name="Text Box 4"/>
          <p:cNvSpPr txBox="1">
            <a:spLocks noChangeArrowheads="1"/>
          </p:cNvSpPr>
          <p:nvPr/>
        </p:nvSpPr>
        <p:spPr bwMode="auto">
          <a:xfrm>
            <a:off x="3200400" y="2819400"/>
            <a:ext cx="6413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/>
              <a:t>4</a:t>
            </a:r>
          </a:p>
        </p:txBody>
      </p:sp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4038600" y="274320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2</a:t>
            </a:r>
          </a:p>
        </p:txBody>
      </p:sp>
      <p:sp>
        <p:nvSpPr>
          <p:cNvPr id="37893" name="Text Box 8"/>
          <p:cNvSpPr txBox="1">
            <a:spLocks noChangeArrowheads="1"/>
          </p:cNvSpPr>
          <p:nvPr/>
        </p:nvSpPr>
        <p:spPr bwMode="auto">
          <a:xfrm>
            <a:off x="4724400" y="2895600"/>
            <a:ext cx="70008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/>
              <a:t>=</a:t>
            </a:r>
          </a:p>
        </p:txBody>
      </p:sp>
      <p:sp>
        <p:nvSpPr>
          <p:cNvPr id="37894" name="Line 9"/>
          <p:cNvSpPr>
            <a:spLocks noChangeShapeType="1"/>
          </p:cNvSpPr>
          <p:nvPr/>
        </p:nvSpPr>
        <p:spPr bwMode="auto">
          <a:xfrm>
            <a:off x="5562600" y="3886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5562600" y="2819400"/>
            <a:ext cx="10985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3789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2B1295-0120-4699-AD25-DCFB38D30D4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0490" name="TextBox 9"/>
          <p:cNvSpPr txBox="1">
            <a:spLocks noChangeArrowheads="1"/>
          </p:cNvSpPr>
          <p:nvPr/>
        </p:nvSpPr>
        <p:spPr bwMode="auto">
          <a:xfrm>
            <a:off x="1905000" y="4572000"/>
            <a:ext cx="6477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i-IN"/>
              <a:t>हम कह सकते हैं कि </a:t>
            </a:r>
            <a:r>
              <a:rPr lang="en-US"/>
              <a:t>16</a:t>
            </a:r>
            <a:r>
              <a:rPr lang="hi-IN"/>
              <a:t> संख्या </a:t>
            </a:r>
            <a:r>
              <a:rPr lang="en-US"/>
              <a:t>4</a:t>
            </a:r>
            <a:r>
              <a:rPr lang="hi-IN"/>
              <a:t> की घात दो</a:t>
            </a:r>
            <a:r>
              <a:rPr lang="en-NZ"/>
              <a:t> </a:t>
            </a:r>
            <a:r>
              <a:rPr lang="hi-IN"/>
              <a:t>(</a:t>
            </a:r>
            <a:r>
              <a:rPr lang="en-US"/>
              <a:t>Second Power</a:t>
            </a:r>
            <a:r>
              <a:rPr lang="hi-IN"/>
              <a:t>) है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69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2" grpId="0" autoUpdateAnimBg="0"/>
      <p:bldP spid="2049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457200"/>
            <a:ext cx="7772400" cy="12954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hi-IN" smtClean="0"/>
              <a:t>मानक रूप</a:t>
            </a:r>
            <a:r>
              <a:rPr lang="en-NZ" smtClean="0"/>
              <a:t> </a:t>
            </a:r>
            <a:r>
              <a:rPr lang="hi-IN" smtClean="0"/>
              <a:t>में आधार और घातांक क्या है</a:t>
            </a:r>
            <a:r>
              <a:rPr lang="en-US" smtClean="0"/>
              <a:t>?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200400" y="2819400"/>
            <a:ext cx="6413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/>
              <a:t>2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4038600" y="274320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3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4724400" y="2895600"/>
            <a:ext cx="70008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/>
              <a:t>=</a:t>
            </a:r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5562600" y="3886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5791200" y="2819400"/>
            <a:ext cx="7620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892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93309D-F269-4AB1-A15D-26C43C0951C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1514" name="TextBox 10"/>
          <p:cNvSpPr txBox="1">
            <a:spLocks noChangeArrowheads="1"/>
          </p:cNvSpPr>
          <p:nvPr/>
        </p:nvSpPr>
        <p:spPr bwMode="auto">
          <a:xfrm>
            <a:off x="1905000" y="4572000"/>
            <a:ext cx="6477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i-IN"/>
              <a:t>हम कह सकते हैं कि  </a:t>
            </a:r>
            <a:r>
              <a:rPr lang="en-US"/>
              <a:t>8</a:t>
            </a:r>
            <a:r>
              <a:rPr lang="hi-IN"/>
              <a:t> संख्या </a:t>
            </a:r>
            <a:r>
              <a:rPr lang="en-US"/>
              <a:t>2</a:t>
            </a:r>
            <a:r>
              <a:rPr lang="hi-IN"/>
              <a:t> की घात</a:t>
            </a:r>
            <a:r>
              <a:rPr lang="en-NZ"/>
              <a:t> </a:t>
            </a:r>
            <a:r>
              <a:rPr lang="hi-IN"/>
              <a:t>तीन (</a:t>
            </a:r>
            <a:r>
              <a:rPr lang="en-US"/>
              <a:t>Third Power</a:t>
            </a:r>
            <a:r>
              <a:rPr lang="hi-IN"/>
              <a:t>) है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63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 autoUpdateAnimBg="0"/>
      <p:bldP spid="215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457200"/>
            <a:ext cx="7772400" cy="12954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hi-IN" smtClean="0"/>
              <a:t>मानक रूप</a:t>
            </a:r>
            <a:r>
              <a:rPr lang="en-NZ" smtClean="0"/>
              <a:t> </a:t>
            </a:r>
            <a:r>
              <a:rPr lang="hi-IN" smtClean="0"/>
              <a:t>में आधार और घातांक क्या है</a:t>
            </a:r>
            <a:r>
              <a:rPr lang="en-US" smtClean="0"/>
              <a:t>?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200400" y="2819400"/>
            <a:ext cx="6413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/>
              <a:t>3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4038600" y="274320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2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4724400" y="2895600"/>
            <a:ext cx="70008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/>
              <a:t>=</a:t>
            </a:r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>
            <a:off x="5562600" y="3886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5791200" y="2819400"/>
            <a:ext cx="7620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994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F43FFD-D8E1-49A8-B086-6A443F0A3DAB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2538" name="TextBox 9"/>
          <p:cNvSpPr txBox="1">
            <a:spLocks noChangeArrowheads="1"/>
          </p:cNvSpPr>
          <p:nvPr/>
        </p:nvSpPr>
        <p:spPr bwMode="auto">
          <a:xfrm>
            <a:off x="1905000" y="4572000"/>
            <a:ext cx="6477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i-IN"/>
              <a:t>हम कह सकते हैं कि  </a:t>
            </a:r>
            <a:r>
              <a:rPr lang="en-US"/>
              <a:t>9</a:t>
            </a:r>
            <a:r>
              <a:rPr lang="hi-IN"/>
              <a:t> संख्या </a:t>
            </a:r>
            <a:r>
              <a:rPr lang="en-US"/>
              <a:t>3</a:t>
            </a:r>
            <a:r>
              <a:rPr lang="hi-IN"/>
              <a:t> की घात दो</a:t>
            </a:r>
            <a:r>
              <a:rPr lang="en-NZ"/>
              <a:t> </a:t>
            </a:r>
            <a:r>
              <a:rPr lang="hi-IN"/>
              <a:t>(</a:t>
            </a:r>
            <a:r>
              <a:rPr lang="en-US"/>
              <a:t>Second Power</a:t>
            </a:r>
            <a:r>
              <a:rPr lang="hi-IN"/>
              <a:t>) है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59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7" grpId="0" autoUpdateAnimBg="0"/>
      <p:bldP spid="2253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457200"/>
            <a:ext cx="7772400" cy="12954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hi-IN" smtClean="0"/>
              <a:t>मानक रूप</a:t>
            </a:r>
            <a:r>
              <a:rPr lang="en-NZ" smtClean="0"/>
              <a:t> </a:t>
            </a:r>
            <a:r>
              <a:rPr lang="hi-IN" smtClean="0"/>
              <a:t>में आधार और घातांक क्या है</a:t>
            </a:r>
            <a:r>
              <a:rPr lang="en-US" smtClean="0"/>
              <a:t>?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200400" y="2819400"/>
            <a:ext cx="6413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/>
              <a:t>5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4038600" y="274320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3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4724400" y="2895600"/>
            <a:ext cx="70008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/>
              <a:t>=</a:t>
            </a:r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5562600" y="3886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5410200" y="2819400"/>
            <a:ext cx="18288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>
                <a:solidFill>
                  <a:srgbClr val="FF0000"/>
                </a:solidFill>
              </a:rPr>
              <a:t>125</a:t>
            </a:r>
          </a:p>
        </p:txBody>
      </p:sp>
      <p:sp>
        <p:nvSpPr>
          <p:cNvPr id="4096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F714AA-8F84-4D1C-B5FC-B2EDD8A936E9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3562" name="TextBox 9"/>
          <p:cNvSpPr txBox="1">
            <a:spLocks noChangeArrowheads="1"/>
          </p:cNvSpPr>
          <p:nvPr/>
        </p:nvSpPr>
        <p:spPr bwMode="auto">
          <a:xfrm>
            <a:off x="1905000" y="4572000"/>
            <a:ext cx="6477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i-IN"/>
              <a:t>हम कह सकते हैं कि </a:t>
            </a:r>
            <a:r>
              <a:rPr lang="en-US"/>
              <a:t>125</a:t>
            </a:r>
            <a:r>
              <a:rPr lang="hi-IN"/>
              <a:t> संख्या </a:t>
            </a:r>
            <a:r>
              <a:rPr lang="en-US"/>
              <a:t>5</a:t>
            </a:r>
            <a:r>
              <a:rPr lang="hi-IN"/>
              <a:t> की घात</a:t>
            </a:r>
            <a:r>
              <a:rPr lang="en-NZ"/>
              <a:t> </a:t>
            </a:r>
            <a:r>
              <a:rPr lang="hi-IN"/>
              <a:t>तीन (</a:t>
            </a:r>
            <a:r>
              <a:rPr lang="en-US"/>
              <a:t>Third Power</a:t>
            </a:r>
            <a:r>
              <a:rPr lang="hi-IN"/>
              <a:t>) है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4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1" grpId="0" autoUpdateAnimBg="0"/>
      <p:bldP spid="235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609600"/>
            <a:ext cx="7772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i-IN" smtClean="0"/>
              <a:t>घातांक का स्थान </a:t>
            </a:r>
            <a:endParaRPr lang="en-U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946275"/>
            <a:ext cx="7772400" cy="1177925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hi-IN" sz="4000" dirty="0" smtClean="0"/>
              <a:t>एक घातांक एक</a:t>
            </a:r>
            <a:r>
              <a:rPr lang="en-US" sz="4000" dirty="0" smtClean="0"/>
              <a:t> </a:t>
            </a:r>
            <a:r>
              <a:rPr lang="hi-IN" sz="4000" dirty="0" smtClean="0"/>
              <a:t>नियमित आधार संख्या से उच्च और छोटे आकार की एक संख्या है</a:t>
            </a:r>
            <a:endParaRPr lang="hi-IN" sz="4000" dirty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648200" y="4038600"/>
            <a:ext cx="7937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600"/>
              <a:t>3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5410200" y="4038600"/>
            <a:ext cx="463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3581400" y="4953000"/>
            <a:ext cx="914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5943600" y="4419600"/>
            <a:ext cx="685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2041525" y="4492625"/>
            <a:ext cx="1457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i-IN" sz="4000"/>
              <a:t>आधार</a:t>
            </a:r>
            <a:endParaRPr lang="en-US" sz="4000"/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6842125" y="4035425"/>
            <a:ext cx="15414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i-IN" sz="4000"/>
              <a:t>घातांक</a:t>
            </a:r>
            <a:endParaRPr lang="en-US" sz="4000"/>
          </a:p>
        </p:txBody>
      </p:sp>
      <p:sp>
        <p:nvSpPr>
          <p:cNvPr id="23562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9B966B-B3CA-4F8D-97AD-7AB3B0F3BE1A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19257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  <p:bldP spid="28680" grpId="0" animBg="1"/>
      <p:bldP spid="28682" grpId="0" animBg="1"/>
      <p:bldP spid="28683" grpId="0" autoUpdateAnimBg="0"/>
      <p:bldP spid="28684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76200"/>
            <a:ext cx="8001000" cy="10668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hi-IN" sz="4000" dirty="0" smtClean="0"/>
              <a:t>घातांक अक्सर</a:t>
            </a:r>
            <a:r>
              <a:rPr lang="en-US" sz="4000" dirty="0" smtClean="0"/>
              <a:t> </a:t>
            </a:r>
            <a:r>
              <a:rPr lang="hi-IN" sz="4000" dirty="0" smtClean="0"/>
              <a:t>क्षेत्रफल की समस्याओं में उपयोग किया जाता है </a:t>
            </a:r>
            <a:r>
              <a:rPr lang="hi-IN" dirty="0" smtClean="0"/>
              <a:t/>
            </a:r>
            <a:br>
              <a:rPr lang="hi-IN" dirty="0" smtClean="0"/>
            </a:br>
            <a:r>
              <a:rPr lang="hi-IN" dirty="0" smtClean="0"/>
              <a:t> </a:t>
            </a:r>
            <a:br>
              <a:rPr lang="hi-IN" dirty="0" smtClean="0"/>
            </a:br>
            <a:endParaRPr lang="en-US" dirty="0" smtClean="0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295400" y="2286000"/>
            <a:ext cx="7162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i-IN" sz="4800"/>
              <a:t>लंबाई</a:t>
            </a:r>
            <a:r>
              <a:rPr lang="en-US" sz="4800"/>
              <a:t> x </a:t>
            </a:r>
            <a:r>
              <a:rPr lang="hi-IN" sz="4800"/>
              <a:t>चौड़ाई</a:t>
            </a:r>
            <a:r>
              <a:rPr lang="en-US" sz="4800"/>
              <a:t> = </a:t>
            </a:r>
            <a:r>
              <a:rPr lang="hi-IN" sz="4800"/>
              <a:t>क्षेत्रफल</a:t>
            </a:r>
            <a:r>
              <a:rPr lang="hi-IN" sz="5400"/>
              <a:t> </a:t>
            </a:r>
            <a:endParaRPr lang="en-US" sz="5400">
              <a:solidFill>
                <a:schemeClr val="folHlink"/>
              </a:solidFill>
            </a:endParaRPr>
          </a:p>
          <a:p>
            <a:r>
              <a:rPr lang="hi-IN" sz="4800"/>
              <a:t>यह पूल एक आयत है </a:t>
            </a:r>
          </a:p>
          <a:p>
            <a:r>
              <a:rPr lang="hi-IN" sz="4800"/>
              <a:t>लंबाई = 30 फीट </a:t>
            </a:r>
          </a:p>
          <a:p>
            <a:r>
              <a:rPr lang="hi-IN" sz="4800"/>
              <a:t>चौड़ाई = 15 फीट</a:t>
            </a:r>
            <a:endParaRPr lang="en-US" sz="4800"/>
          </a:p>
          <a:p>
            <a:r>
              <a:rPr lang="hi-IN" sz="4800"/>
              <a:t>क्षेत्रफल=30</a:t>
            </a:r>
            <a:r>
              <a:rPr lang="en-US" sz="4800"/>
              <a:t> x 15 = 450 </a:t>
            </a:r>
            <a:r>
              <a:rPr lang="hi-IN" sz="4800"/>
              <a:t>फीट</a:t>
            </a:r>
            <a:r>
              <a:rPr lang="en-US" sz="4800"/>
              <a:t>.  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8153400" y="510540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1989" name="Rectangle 10"/>
          <p:cNvSpPr>
            <a:spLocks noChangeArrowheads="1"/>
          </p:cNvSpPr>
          <p:nvPr/>
        </p:nvSpPr>
        <p:spPr bwMode="auto">
          <a:xfrm>
            <a:off x="7239000" y="2209800"/>
            <a:ext cx="1447800" cy="2819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4000">
              <a:solidFill>
                <a:schemeClr val="bg2"/>
              </a:solidFill>
            </a:endParaRP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7467600" y="2590800"/>
            <a:ext cx="1130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chemeClr val="bg2"/>
                </a:solidFill>
              </a:rPr>
              <a:t>15ft.</a:t>
            </a: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7315200" y="3810000"/>
            <a:ext cx="114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2"/>
                </a:solidFill>
              </a:rPr>
              <a:t>30ft</a:t>
            </a:r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>
            <a:off x="7391400" y="2286000"/>
            <a:ext cx="0" cy="27432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>
            <a:off x="7315200" y="3200400"/>
            <a:ext cx="1295400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4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7E38F5-206F-4203-9689-C100307F96E0}" type="slidenum">
              <a:rPr lang="en-US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7727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utoUpdateAnimBg="0"/>
      <p:bldP spid="48142" grpId="0" autoUpdateAnimBg="0"/>
      <p:bldP spid="48143" grpId="0" autoUpdateAnimBg="0"/>
      <p:bldP spid="48145" grpId="0" animBg="1"/>
      <p:bldP spid="4814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457200"/>
            <a:ext cx="7772400" cy="1295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i-IN" sz="2800" smtClean="0"/>
              <a:t>घातांक अक्सर </a:t>
            </a:r>
            <a:r>
              <a:rPr lang="hi-IN" sz="2800" b="1" smtClean="0"/>
              <a:t>आयतन </a:t>
            </a:r>
            <a:br>
              <a:rPr lang="hi-IN" sz="2800" b="1" smtClean="0"/>
            </a:br>
            <a:r>
              <a:rPr lang="hi-IN" sz="2800" smtClean="0"/>
              <a:t>की समस्याओं में उपयोग किया जाता है</a:t>
            </a:r>
            <a:endParaRPr lang="en-US" smtClean="0"/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295400" y="1676400"/>
            <a:ext cx="7848600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i-IN" sz="4400"/>
              <a:t>लम्बाई</a:t>
            </a:r>
            <a:r>
              <a:rPr lang="en-US" sz="4400"/>
              <a:t> x </a:t>
            </a:r>
            <a:r>
              <a:rPr lang="hi-IN" sz="4400"/>
              <a:t>चौड़ाई </a:t>
            </a:r>
            <a:r>
              <a:rPr lang="en-US" sz="4400"/>
              <a:t>x </a:t>
            </a:r>
            <a:r>
              <a:rPr lang="hi-IN" sz="4400"/>
              <a:t>ऊँचाई</a:t>
            </a:r>
            <a:r>
              <a:rPr lang="en-US" sz="4400"/>
              <a:t> = </a:t>
            </a:r>
            <a:r>
              <a:rPr lang="hi-IN" sz="4400" b="1"/>
              <a:t>आयतन </a:t>
            </a:r>
          </a:p>
          <a:p>
            <a:r>
              <a:rPr lang="hi-IN" sz="4400"/>
              <a:t>यह बॉक्स एक आयत है </a:t>
            </a:r>
          </a:p>
          <a:p>
            <a:r>
              <a:rPr lang="hi-IN" sz="4400"/>
              <a:t>लंबाई = 10 सेमी. </a:t>
            </a:r>
          </a:p>
          <a:p>
            <a:r>
              <a:rPr lang="hi-IN" sz="4400"/>
              <a:t>चौड़ाई = 10 सेमी. </a:t>
            </a:r>
          </a:p>
          <a:p>
            <a:r>
              <a:rPr lang="hi-IN" sz="4400"/>
              <a:t>ऊँचाई = 20 सेमी. </a:t>
            </a:r>
          </a:p>
          <a:p>
            <a:r>
              <a:rPr lang="hi-IN" sz="4400" b="1"/>
              <a:t>आयतन</a:t>
            </a:r>
            <a:r>
              <a:rPr lang="en-US" sz="4400" b="1"/>
              <a:t> </a:t>
            </a:r>
            <a:r>
              <a:rPr lang="hi-IN" sz="4400"/>
              <a:t>=</a:t>
            </a:r>
            <a:r>
              <a:rPr lang="hi-IN" sz="4400" b="1"/>
              <a:t> </a:t>
            </a:r>
            <a:endParaRPr lang="hi-IN" sz="4400"/>
          </a:p>
          <a:p>
            <a:r>
              <a:rPr lang="hi-IN" sz="4400"/>
              <a:t>20 </a:t>
            </a:r>
            <a:r>
              <a:rPr lang="en-US" sz="4400"/>
              <a:t>x 10 x 10 = 2000</a:t>
            </a:r>
            <a:r>
              <a:rPr lang="hi-IN" sz="4400"/>
              <a:t> सेमी. </a:t>
            </a:r>
          </a:p>
          <a:p>
            <a:endParaRPr lang="en-US" sz="4400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7391400" y="541020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3013" name="AutoShape 6"/>
          <p:cNvSpPr>
            <a:spLocks noChangeArrowheads="1"/>
          </p:cNvSpPr>
          <p:nvPr/>
        </p:nvSpPr>
        <p:spPr bwMode="auto">
          <a:xfrm>
            <a:off x="7162800" y="2514600"/>
            <a:ext cx="1366838" cy="2514600"/>
          </a:xfrm>
          <a:prstGeom prst="cube">
            <a:avLst>
              <a:gd name="adj" fmla="val 2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 flipV="1">
            <a:off x="8153400" y="3886200"/>
            <a:ext cx="457200" cy="4572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7162800" y="4648200"/>
            <a:ext cx="990600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>
            <a:off x="7467600" y="2895600"/>
            <a:ext cx="0" cy="21336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8451850" y="3581400"/>
            <a:ext cx="692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10</a:t>
            </a:r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6477000" y="4114800"/>
            <a:ext cx="692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10</a:t>
            </a: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7391400" y="3200400"/>
            <a:ext cx="6969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bg2"/>
                </a:solidFill>
              </a:rPr>
              <a:t>20</a:t>
            </a:r>
          </a:p>
        </p:txBody>
      </p:sp>
      <p:sp>
        <p:nvSpPr>
          <p:cNvPr id="43020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F0CC50-4C4A-4259-B6C8-B17F1FCE18A8}" type="slidenum">
              <a:rPr lang="en-US" smtClean="0"/>
              <a:pPr/>
              <a:t>21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49912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utoUpdateAnimBg="0"/>
      <p:bldP spid="49159" grpId="0" animBg="1"/>
      <p:bldP spid="49160" grpId="0" animBg="1"/>
      <p:bldP spid="49161" grpId="0" animBg="1"/>
      <p:bldP spid="49163" grpId="0" autoUpdateAnimBg="0"/>
      <p:bldP spid="49164" grpId="0" autoUpdateAnimBg="0"/>
      <p:bldP spid="4916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81000"/>
            <a:ext cx="7772400" cy="12954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hi-IN" smtClean="0"/>
              <a:t>यहाँ कुछ क्षेत्रफल हैं </a:t>
            </a:r>
            <a:br>
              <a:rPr lang="hi-IN" smtClean="0"/>
            </a:br>
            <a:r>
              <a:rPr lang="hi-IN" smtClean="0"/>
              <a:t>उन्हें घातांक में बदलें </a:t>
            </a:r>
            <a:endParaRPr lang="en-US" smtClean="0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1295400" y="2076450"/>
            <a:ext cx="784860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/>
              <a:t>40 </a:t>
            </a:r>
            <a:r>
              <a:rPr lang="hi-IN" sz="5400"/>
              <a:t>वर्ग फीट </a:t>
            </a:r>
            <a:r>
              <a:rPr lang="en-US" sz="5400"/>
              <a:t>= 40 </a:t>
            </a:r>
            <a:r>
              <a:rPr lang="hi-IN" sz="5400"/>
              <a:t>फीट</a:t>
            </a:r>
            <a:endParaRPr lang="en-US" sz="5400"/>
          </a:p>
          <a:p>
            <a:r>
              <a:rPr lang="en-US" sz="5400"/>
              <a:t>56 </a:t>
            </a:r>
            <a:r>
              <a:rPr lang="hi-IN" sz="5400"/>
              <a:t>वर्ग इंच</a:t>
            </a:r>
            <a:r>
              <a:rPr lang="en-US" sz="5400"/>
              <a:t> = 56 </a:t>
            </a:r>
            <a:r>
              <a:rPr lang="hi-IN" sz="5400"/>
              <a:t>इंच</a:t>
            </a:r>
            <a:endParaRPr lang="en-US" sz="5400"/>
          </a:p>
          <a:p>
            <a:r>
              <a:rPr lang="en-US" sz="5400"/>
              <a:t>38 </a:t>
            </a:r>
            <a:r>
              <a:rPr lang="hi-IN" sz="5400"/>
              <a:t>वर्ग मीटर </a:t>
            </a:r>
            <a:r>
              <a:rPr lang="en-US" sz="5400"/>
              <a:t>= 38 </a:t>
            </a:r>
            <a:r>
              <a:rPr lang="hi-IN" sz="5400"/>
              <a:t>मीटर</a:t>
            </a:r>
            <a:endParaRPr lang="en-US" sz="5400"/>
          </a:p>
          <a:p>
            <a:r>
              <a:rPr lang="en-US" sz="5400"/>
              <a:t>56 </a:t>
            </a:r>
            <a:r>
              <a:rPr lang="hi-IN" sz="5400"/>
              <a:t>वर्ग सेमी.</a:t>
            </a:r>
            <a:r>
              <a:rPr lang="en-US" sz="5400"/>
              <a:t> = 56 </a:t>
            </a:r>
            <a:r>
              <a:rPr lang="hi-IN" sz="5400"/>
              <a:t>सेमी.</a:t>
            </a:r>
            <a:r>
              <a:rPr lang="en-US" sz="5400"/>
              <a:t>   </a:t>
            </a:r>
          </a:p>
          <a:p>
            <a:r>
              <a:rPr lang="en-US" sz="4400"/>
              <a:t> 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7467600" y="198120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6781800" y="281940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8153400" y="350520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7620000" y="441960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404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D5FC8A-3BC0-46A9-A282-92F5E9DA5FC4}" type="slidenum">
              <a:rPr lang="en-US" smtClean="0"/>
              <a:pPr/>
              <a:t>22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69180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utoUpdateAnimBg="0"/>
      <p:bldP spid="50182" grpId="0" autoUpdateAnimBg="0"/>
      <p:bldP spid="50183" grpId="0" autoUpdateAnimBg="0"/>
      <p:bldP spid="5018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81000"/>
            <a:ext cx="7772400" cy="12954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hi-IN" smtClean="0"/>
              <a:t>यहाँ कुछ आयतन</a:t>
            </a:r>
            <a:r>
              <a:rPr lang="hi-IN" b="1" smtClean="0"/>
              <a:t> </a:t>
            </a:r>
            <a:r>
              <a:rPr lang="hi-IN" smtClean="0"/>
              <a:t>हैं </a:t>
            </a:r>
            <a:br>
              <a:rPr lang="hi-IN" smtClean="0"/>
            </a:br>
            <a:r>
              <a:rPr lang="hi-IN" smtClean="0"/>
              <a:t>उन्हें घातांक में</a:t>
            </a:r>
            <a:r>
              <a:rPr lang="en-US" smtClean="0"/>
              <a:t> </a:t>
            </a:r>
            <a:r>
              <a:rPr lang="hi-IN" smtClean="0"/>
              <a:t>बदलें </a:t>
            </a:r>
            <a:endParaRPr lang="en-US" smtClean="0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295400" y="2076450"/>
            <a:ext cx="784860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/>
              <a:t>30 </a:t>
            </a:r>
            <a:r>
              <a:rPr lang="hi-IN" sz="5400"/>
              <a:t>घन फीट</a:t>
            </a:r>
            <a:r>
              <a:rPr lang="en-US" sz="5400"/>
              <a:t> = 30 </a:t>
            </a:r>
            <a:r>
              <a:rPr lang="hi-IN" sz="5400"/>
              <a:t>फीट</a:t>
            </a:r>
            <a:r>
              <a:rPr lang="en-US" sz="5400"/>
              <a:t> </a:t>
            </a:r>
          </a:p>
          <a:p>
            <a:r>
              <a:rPr lang="en-US" sz="5400"/>
              <a:t>26 </a:t>
            </a:r>
            <a:r>
              <a:rPr lang="hi-IN" sz="5400"/>
              <a:t>घन इंच </a:t>
            </a:r>
            <a:r>
              <a:rPr lang="en-US" sz="5400"/>
              <a:t>= 26 </a:t>
            </a:r>
            <a:r>
              <a:rPr lang="hi-IN" sz="5400"/>
              <a:t>इंच</a:t>
            </a:r>
            <a:endParaRPr lang="en-US" sz="5400"/>
          </a:p>
          <a:p>
            <a:r>
              <a:rPr lang="en-US" sz="5400"/>
              <a:t>44 </a:t>
            </a:r>
            <a:r>
              <a:rPr lang="hi-IN" sz="5400"/>
              <a:t>घन</a:t>
            </a:r>
            <a:r>
              <a:rPr lang="en-US" sz="5400"/>
              <a:t> </a:t>
            </a:r>
            <a:r>
              <a:rPr lang="hi-IN" sz="5400"/>
              <a:t>मीटर</a:t>
            </a:r>
            <a:r>
              <a:rPr lang="en-US" sz="5400"/>
              <a:t> = 44 </a:t>
            </a:r>
            <a:r>
              <a:rPr lang="hi-IN" sz="5400"/>
              <a:t>मीटर</a:t>
            </a:r>
            <a:r>
              <a:rPr lang="en-US" sz="5400"/>
              <a:t> </a:t>
            </a:r>
          </a:p>
          <a:p>
            <a:r>
              <a:rPr lang="en-US" sz="5400"/>
              <a:t>56 </a:t>
            </a:r>
            <a:r>
              <a:rPr lang="hi-IN" sz="5400"/>
              <a:t>घन सेमी</a:t>
            </a:r>
            <a:r>
              <a:rPr lang="en-US" sz="5400"/>
              <a:t>. = 56 </a:t>
            </a:r>
            <a:r>
              <a:rPr lang="hi-IN" sz="5400"/>
              <a:t>सेमी</a:t>
            </a:r>
            <a:r>
              <a:rPr lang="en-US" sz="5400"/>
              <a:t>.   </a:t>
            </a:r>
          </a:p>
          <a:p>
            <a:r>
              <a:rPr lang="en-US" sz="4400"/>
              <a:t> 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7162800" y="1981200"/>
            <a:ext cx="5699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0000"/>
                </a:solidFill>
              </a:rPr>
              <a:t> 3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7010400" y="289560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7620000" y="358140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7620000" y="434340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506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F7AA13-A3FD-482D-8128-DFB47A1FD315}" type="slidenum">
              <a:rPr lang="en-US" smtClean="0"/>
              <a:pPr/>
              <a:t>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56767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autoUpdateAnimBg="0"/>
      <p:bldP spid="51205" grpId="0" autoUpdateAnimBg="0"/>
      <p:bldP spid="51206" grpId="0" autoUpdateAnimBg="0"/>
      <p:bldP spid="51207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FC8804-ADC1-4B66-B965-D8036D5BD0F5}" type="slidenum">
              <a:rPr lang="en-US" smtClean="0"/>
              <a:pPr/>
              <a:t>24</a:t>
            </a:fld>
            <a:endParaRPr lang="en-US" smtClean="0"/>
          </a:p>
        </p:txBody>
      </p:sp>
      <p:pic>
        <p:nvPicPr>
          <p:cNvPr id="4608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152400"/>
            <a:ext cx="2895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5" name="Rectangle 17"/>
          <p:cNvSpPr>
            <a:spLocks noChangeArrowheads="1"/>
          </p:cNvSpPr>
          <p:nvPr/>
        </p:nvSpPr>
        <p:spPr bwMode="auto">
          <a:xfrm>
            <a:off x="4402138" y="3198813"/>
            <a:ext cx="1857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46094" name="Picture 14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447800" y="1143000"/>
            <a:ext cx="5181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095" name="Picture 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1524000"/>
            <a:ext cx="34385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96" name="Picture 1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47800" y="1828800"/>
            <a:ext cx="33909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97" name="Picture 17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447800" y="2514600"/>
            <a:ext cx="4572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098" name="Picture 1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24000" y="2895600"/>
            <a:ext cx="17049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99" name="Picture 1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24000" y="3124200"/>
            <a:ext cx="1400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100" name="Picture 2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524000" y="3438525"/>
            <a:ext cx="12954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101" name="Picture 2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524000" y="3810000"/>
            <a:ext cx="26384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102" name="Picture 22"/>
          <p:cNvPicPr>
            <a:picLocks noChangeAspect="1" noChangeArrowheads="1"/>
          </p:cNvPicPr>
          <p:nvPr/>
        </p:nvPicPr>
        <p:blipFill>
          <a:blip r:embed="rId11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447800" y="4419600"/>
            <a:ext cx="3962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103" name="Picture 23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447800" y="4876800"/>
            <a:ext cx="16954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104" name="Picture 2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447800" y="5105400"/>
            <a:ext cx="43148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105" name="Picture 25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447800" y="5410200"/>
            <a:ext cx="16954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86360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46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46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46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46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46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46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0" fill="hold"/>
                                        <p:tgtEl>
                                          <p:spTgt spid="46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2ADE5D-2E11-4428-BFFE-29B35975ACE3}" type="slidenum">
              <a:rPr lang="en-US" smtClean="0"/>
              <a:pPr/>
              <a:t>25</a:t>
            </a:fld>
            <a:endParaRPr lang="en-US" smtClean="0"/>
          </a:p>
        </p:txBody>
      </p:sp>
      <p:pic>
        <p:nvPicPr>
          <p:cNvPr id="4710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04" name="Picture 4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219200" y="228600"/>
            <a:ext cx="73152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6805" name="Picture 5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219200" y="533400"/>
            <a:ext cx="15049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6806" name="Picture 6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tx2">
                <a:tint val="45000"/>
                <a:satMod val="400000"/>
              </a:schemeClr>
            </a:duotone>
          </a:blip>
          <a:srcRect r="22078" b="-25000"/>
          <a:stretch>
            <a:fillRect/>
          </a:stretch>
        </p:blipFill>
        <p:spPr bwMode="auto">
          <a:xfrm>
            <a:off x="2743200" y="533400"/>
            <a:ext cx="457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6807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39000" y="914400"/>
            <a:ext cx="89535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08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95400" y="990600"/>
            <a:ext cx="38481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09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95400" y="1828800"/>
            <a:ext cx="2143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10" name="Picture 1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43000" y="2362200"/>
            <a:ext cx="48958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11" name="Picture 1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133600" y="2667000"/>
            <a:ext cx="19431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12" name="Picture 1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133600" y="2990850"/>
            <a:ext cx="2238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13" name="Picture 13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133600" y="3362325"/>
            <a:ext cx="26193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14" name="Picture 1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219200" y="3657600"/>
            <a:ext cx="16383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15" name="Picture 15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819400" y="3657600"/>
            <a:ext cx="12382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16" name="Picture 16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429000" y="1828800"/>
            <a:ext cx="12382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17" name="Picture 17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143000" y="4191000"/>
            <a:ext cx="2000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18" name="Picture 18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209800" y="4495800"/>
            <a:ext cx="13144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19" name="Picture 19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2209800" y="4829175"/>
            <a:ext cx="17240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20" name="Picture 20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2228850" y="5143500"/>
            <a:ext cx="18859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21" name="Picture 21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2209800" y="5448300"/>
            <a:ext cx="21812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22" name="Picture 22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1676400" y="5734050"/>
            <a:ext cx="13620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24" name="Picture 24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3028950" y="5753100"/>
            <a:ext cx="10858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50723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76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76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0" dur="20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5" dur="20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0" dur="20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5" dur="2000"/>
                                        <p:tgtEl>
                                          <p:spTgt spid="76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0" dur="2000"/>
                                        <p:tgtEl>
                                          <p:spTgt spid="76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3" dur="2000"/>
                                        <p:tgtEl>
                                          <p:spTgt spid="76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76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76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76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76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76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76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76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3CA5CC-E050-4CDC-AD5E-D6EDD06F14BE}" type="slidenum">
              <a:rPr lang="en-US" smtClean="0"/>
              <a:pPr/>
              <a:t>26</a:t>
            </a:fld>
            <a:endParaRPr lang="en-US" smtClean="0"/>
          </a:p>
        </p:txBody>
      </p:sp>
      <p:pic>
        <p:nvPicPr>
          <p:cNvPr id="74755" name="Picture 3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752600" y="152400"/>
            <a:ext cx="57912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838200"/>
            <a:ext cx="27432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7400" y="1219200"/>
            <a:ext cx="43338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71600" y="1676400"/>
            <a:ext cx="42767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9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95400" y="2209800"/>
            <a:ext cx="47910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60" name="Picture 8"/>
          <p:cNvPicPr>
            <a:picLocks noChangeAspect="1" noChangeArrowheads="1"/>
          </p:cNvPicPr>
          <p:nvPr/>
        </p:nvPicPr>
        <p:blipFill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438400" y="2667000"/>
            <a:ext cx="38862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761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19200" y="4191000"/>
            <a:ext cx="5657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62" name="Picture 1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219200" y="4572000"/>
            <a:ext cx="51244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63" name="Picture 1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752600" y="876300"/>
            <a:ext cx="3048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5227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364B1E-3259-457A-A59F-0EB7B3628E88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49156" name="Rectangl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143000" y="1066800"/>
            <a:ext cx="2462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i-IN">
                <a:hlinkClick r:id="rId2" action="ppaction://hlinksldjump"/>
              </a:rPr>
              <a:t>घातांक का स्थान </a:t>
            </a:r>
            <a:endParaRPr lang="en-US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1219200" y="1443038"/>
            <a:ext cx="25447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i-IN">
                <a:hlinkClick r:id="rId3" action="ppaction://hlinksldjump"/>
              </a:rPr>
              <a:t>घातांक</a:t>
            </a:r>
            <a:r>
              <a:rPr lang="en-US">
                <a:hlinkClick r:id="rId3" action="ppaction://hlinksldjump"/>
              </a:rPr>
              <a:t> </a:t>
            </a:r>
            <a:r>
              <a:rPr lang="hi-IN">
                <a:hlinkClick r:id="rId3" action="ppaction://hlinksldjump"/>
              </a:rPr>
              <a:t>की परिभाषा</a:t>
            </a:r>
            <a:endParaRPr lang="en-US"/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1295400" y="1828800"/>
            <a:ext cx="502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i-IN">
                <a:hlinkClick r:id="rId4" action="ppaction://hlinksldjump"/>
              </a:rPr>
              <a:t>एक घातांक क्या प्रतिनिधित्व करता है</a:t>
            </a:r>
            <a:endParaRPr lang="en-US"/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1371600" y="2286000"/>
            <a:ext cx="2606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i-IN">
                <a:hlinkClick r:id="rId5" action="ppaction://hlinksldjump"/>
              </a:rPr>
              <a:t>घातांक</a:t>
            </a:r>
            <a:r>
              <a:rPr lang="hi-IN"/>
              <a:t> </a:t>
            </a:r>
            <a:r>
              <a:rPr lang="en-US">
                <a:hlinkClick r:id="rId6" action="ppaction://hlinksldjump"/>
              </a:rPr>
              <a:t>को  </a:t>
            </a:r>
            <a:r>
              <a:rPr lang="hi-IN">
                <a:hlinkClick r:id="rId6" action="ppaction://hlinksldjump"/>
              </a:rPr>
              <a:t>कैसे </a:t>
            </a:r>
            <a:r>
              <a:rPr lang="hi-IN">
                <a:hlinkClick r:id="rId7" action="ppaction://hlinksldjump"/>
              </a:rPr>
              <a:t>पढ़ें</a:t>
            </a:r>
            <a:endParaRPr lang="en-US"/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1447800" y="2743200"/>
            <a:ext cx="1876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i-IN">
                <a:hlinkClick r:id="rId8" action="ppaction://hlinksldjump"/>
              </a:rPr>
              <a:t>ये घातांक पढ़ें</a:t>
            </a:r>
            <a:endParaRPr lang="en-US"/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1524000" y="3124200"/>
            <a:ext cx="2224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i-IN">
                <a:hlinkClick r:id="rId9" action="ppaction://hlinksldjump"/>
              </a:rPr>
              <a:t>घातांक</a:t>
            </a:r>
            <a:r>
              <a:rPr lang="hi-IN"/>
              <a:t> </a:t>
            </a:r>
            <a:r>
              <a:rPr lang="hi-IN">
                <a:hlinkClick r:id="rId10" action="ppaction://hlinksldjump"/>
              </a:rPr>
              <a:t>ज्ञात</a:t>
            </a:r>
            <a:r>
              <a:rPr lang="hi-IN"/>
              <a:t> </a:t>
            </a:r>
            <a:r>
              <a:rPr lang="hi-IN">
                <a:hlinkClick r:id="rId11" action="ppaction://hlinksldjump"/>
              </a:rPr>
              <a:t>करें</a:t>
            </a:r>
            <a:endParaRPr lang="en-US"/>
          </a:p>
        </p:txBody>
      </p:sp>
      <p:pic>
        <p:nvPicPr>
          <p:cNvPr id="49162" name="Picture 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514600" y="152400"/>
            <a:ext cx="33337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1447800" y="3505200"/>
            <a:ext cx="3760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i-IN">
                <a:hlinkClick r:id="rId13" action="ppaction://hlinksldjump"/>
              </a:rPr>
              <a:t>आधार</a:t>
            </a:r>
            <a:r>
              <a:rPr lang="hi-IN"/>
              <a:t> </a:t>
            </a:r>
            <a:r>
              <a:rPr lang="hi-IN">
                <a:hlinkClick r:id="rId14" action="ppaction://hlinksldjump"/>
              </a:rPr>
              <a:t>और घातांक </a:t>
            </a:r>
            <a:r>
              <a:rPr lang="hi-IN">
                <a:hlinkClick r:id="rId15" action="ppaction://hlinksldjump"/>
              </a:rPr>
              <a:t>ज्ञात करें</a:t>
            </a:r>
            <a:endParaRPr lang="en-US"/>
          </a:p>
        </p:txBody>
      </p:sp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1524000" y="3894138"/>
            <a:ext cx="678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i-IN">
                <a:hlinkClick r:id="rId16" action="ppaction://hlinksldjump"/>
              </a:rPr>
              <a:t>गुणा के द्वारा एक घातांक</a:t>
            </a:r>
            <a:r>
              <a:rPr lang="en-US">
                <a:hlinkClick r:id="rId16" action="ppaction://hlinksldjump"/>
              </a:rPr>
              <a:t> </a:t>
            </a:r>
            <a:r>
              <a:rPr lang="hi-IN">
                <a:hlinkClick r:id="rId16" action="ppaction://hlinksldjump"/>
              </a:rPr>
              <a:t>की</a:t>
            </a:r>
            <a:r>
              <a:rPr lang="en-US">
                <a:hlinkClick r:id="rId16" action="ppaction://hlinksldjump"/>
              </a:rPr>
              <a:t> </a:t>
            </a:r>
            <a:r>
              <a:rPr lang="hi-IN">
                <a:hlinkClick r:id="rId16" action="ppaction://hlinksldjump"/>
              </a:rPr>
              <a:t> मानक रूप</a:t>
            </a:r>
            <a:r>
              <a:rPr lang="en-NZ">
                <a:hlinkClick r:id="rId16" action="ppaction://hlinksldjump"/>
              </a:rPr>
              <a:t> </a:t>
            </a:r>
            <a:r>
              <a:rPr lang="hi-IN">
                <a:hlinkClick r:id="rId16" action="ppaction://hlinksldjump"/>
              </a:rPr>
              <a:t>ज्ञात करें</a:t>
            </a:r>
            <a:endParaRPr lang="en-US"/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1676400" y="4419600"/>
            <a:ext cx="6400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i-IN">
                <a:hlinkClick r:id="rId17" action="ppaction://hlinksldjump"/>
              </a:rPr>
              <a:t>मानक रूप</a:t>
            </a:r>
            <a:r>
              <a:rPr lang="en-NZ">
                <a:hlinkClick r:id="rId17" action="ppaction://hlinksldjump"/>
              </a:rPr>
              <a:t> </a:t>
            </a:r>
            <a:r>
              <a:rPr lang="hi-IN">
                <a:hlinkClick r:id="rId17" action="ppaction://hlinksldjump"/>
              </a:rPr>
              <a:t>में </a:t>
            </a:r>
            <a:r>
              <a:rPr lang="hi-IN">
                <a:hlinkClick r:id="rId18" action="ppaction://hlinksldjump"/>
              </a:rPr>
              <a:t>आधार और </a:t>
            </a:r>
            <a:r>
              <a:rPr lang="hi-IN">
                <a:hlinkClick r:id="rId19" action="ppaction://hlinksldjump"/>
              </a:rPr>
              <a:t>घातांक</a:t>
            </a:r>
            <a:r>
              <a:rPr lang="hi-IN"/>
              <a:t> </a:t>
            </a:r>
            <a:r>
              <a:rPr lang="hi-IN">
                <a:hlinkClick r:id="rId20" action="ppaction://hlinksldjump"/>
              </a:rPr>
              <a:t>क्या है</a:t>
            </a:r>
            <a:r>
              <a:rPr lang="en-US">
                <a:hlinkClick r:id="rId20" action="ppaction://hlinksldjump"/>
              </a:rPr>
              <a:t>?</a:t>
            </a:r>
            <a:r>
              <a:rPr lang="hi-IN">
                <a:hlinkClick r:id="rId20" action="ppaction://hlinksldjump"/>
              </a:rPr>
              <a:t> </a:t>
            </a:r>
            <a:r>
              <a:rPr lang="hi-IN"/>
              <a:t/>
            </a:r>
            <a:br>
              <a:rPr lang="hi-IN"/>
            </a:br>
            <a:endParaRPr lang="en-US"/>
          </a:p>
        </p:txBody>
      </p:sp>
      <p:sp>
        <p:nvSpPr>
          <p:cNvPr id="49166" name="Rectangle 14"/>
          <p:cNvSpPr>
            <a:spLocks noChangeArrowheads="1"/>
          </p:cNvSpPr>
          <p:nvPr/>
        </p:nvSpPr>
        <p:spPr bwMode="auto">
          <a:xfrm>
            <a:off x="990600" y="4884738"/>
            <a:ext cx="8001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i-IN">
                <a:hlinkClick r:id="rId21" action="ppaction://hlinksldjump"/>
              </a:rPr>
              <a:t>घातांक अक्सर</a:t>
            </a:r>
            <a:r>
              <a:rPr lang="en-US">
                <a:hlinkClick r:id="rId21" action="ppaction://hlinksldjump"/>
              </a:rPr>
              <a:t> </a:t>
            </a:r>
            <a:r>
              <a:rPr lang="hi-IN">
                <a:hlinkClick r:id="rId22" action="ppaction://hlinksldjump"/>
              </a:rPr>
              <a:t>क्षेत्रफल की समस्याओं </a:t>
            </a:r>
            <a:r>
              <a:rPr lang="hi-IN">
                <a:hlinkClick r:id="rId21" action="ppaction://hlinksldjump"/>
              </a:rPr>
              <a:t>में उपयोग किया जाता है </a:t>
            </a:r>
            <a:r>
              <a:rPr lang="hi-IN"/>
              <a:t/>
            </a:r>
            <a:br>
              <a:rPr lang="hi-IN"/>
            </a:br>
            <a:endParaRPr lang="en-US"/>
          </a:p>
        </p:txBody>
      </p:sp>
      <p:sp>
        <p:nvSpPr>
          <p:cNvPr id="49167" name="Rectangle 15"/>
          <p:cNvSpPr>
            <a:spLocks noChangeArrowheads="1"/>
          </p:cNvSpPr>
          <p:nvPr/>
        </p:nvSpPr>
        <p:spPr bwMode="auto">
          <a:xfrm>
            <a:off x="1066800" y="5257800"/>
            <a:ext cx="822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i-IN" sz="2000">
                <a:hlinkClick r:id="rId23" action="ppaction://hlinksldjump"/>
              </a:rPr>
              <a:t>घातांक अक्सर </a:t>
            </a:r>
            <a:r>
              <a:rPr lang="hi-IN" sz="2000" b="1">
                <a:hlinkClick r:id="rId24" action="ppaction://hlinksldjump"/>
              </a:rPr>
              <a:t>आयतन</a:t>
            </a:r>
            <a:r>
              <a:rPr lang="en-US" sz="2000" b="1">
                <a:hlinkClick r:id="rId24" action="ppaction://hlinksldjump"/>
              </a:rPr>
              <a:t> </a:t>
            </a:r>
            <a:r>
              <a:rPr lang="hi-IN" sz="2000">
                <a:hlinkClick r:id="rId24" action="ppaction://hlinksldjump"/>
              </a:rPr>
              <a:t>की समस्याओं </a:t>
            </a:r>
            <a:r>
              <a:rPr lang="hi-IN" sz="2000">
                <a:hlinkClick r:id="rId23" action="ppaction://hlinksldjump"/>
              </a:rPr>
              <a:t>में उपयोग किया जाता है</a:t>
            </a:r>
            <a:endParaRPr lang="en-US" sz="2000"/>
          </a:p>
        </p:txBody>
      </p:sp>
      <p:pic>
        <p:nvPicPr>
          <p:cNvPr id="49168" name="Picture 6">
            <a:hlinkClick r:id="rId25" action="ppaction://hlinksldjump"/>
          </p:cNvPr>
          <p:cNvPicPr>
            <a:picLocks noChangeAspect="1" noChangeArrowheads="1"/>
          </p:cNvPicPr>
          <p:nvPr/>
        </p:nvPicPr>
        <p:blipFill>
          <a:blip r:embed="rId26"/>
          <a:srcRect/>
          <a:stretch>
            <a:fillRect/>
          </a:stretch>
        </p:blipFill>
        <p:spPr bwMode="auto">
          <a:xfrm>
            <a:off x="1447800" y="5638800"/>
            <a:ext cx="2590800" cy="2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718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685800"/>
            <a:ext cx="7772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i-IN" smtClean="0"/>
              <a:t>घातांक की परिभाषा</a:t>
            </a:r>
            <a:endParaRPr lang="en-US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946275"/>
            <a:ext cx="7772400" cy="1177925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hi-IN" sz="4000" dirty="0" smtClean="0"/>
              <a:t>एक घातांक बताता है कि कितनी बार एक संख्या अपने आप से गुणा है</a:t>
            </a:r>
            <a:br>
              <a:rPr lang="hi-IN" sz="4000" dirty="0" smtClean="0"/>
            </a:br>
            <a:endParaRPr lang="hi-IN" sz="4000" dirty="0" smtClean="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648200" y="4038600"/>
            <a:ext cx="7937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600"/>
              <a:t>3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410200" y="4038600"/>
            <a:ext cx="463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3581400" y="4953000"/>
            <a:ext cx="914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 flipH="1">
            <a:off x="5943600" y="4419600"/>
            <a:ext cx="685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2041525" y="4492625"/>
            <a:ext cx="1457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i-IN" sz="4000"/>
              <a:t>आधार</a:t>
            </a:r>
            <a:endParaRPr lang="en-US" sz="4000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6842125" y="4035425"/>
            <a:ext cx="15414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i-IN" sz="4000"/>
              <a:t>घातांक</a:t>
            </a:r>
            <a:endParaRPr lang="en-US" sz="4000"/>
          </a:p>
        </p:txBody>
      </p:sp>
      <p:sp>
        <p:nvSpPr>
          <p:cNvPr id="24586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225747-E8F1-4888-935B-586C132A6015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5485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title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hi-IN" dirty="0" smtClean="0"/>
              <a:t>एक घातांक क्या प्रतिनिधित्व करता है</a:t>
            </a:r>
            <a:endParaRPr lang="en-US" dirty="0" smtClean="0"/>
          </a:p>
        </p:txBody>
      </p:sp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69988" y="1946275"/>
            <a:ext cx="7772400" cy="1177925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hi-IN" sz="4000" dirty="0" smtClean="0"/>
              <a:t>एक घातांक बताता है कि कितनी बार ही एक संख्या अपने आप से गुणा की गई है.  </a:t>
            </a:r>
          </a:p>
        </p:txBody>
      </p:sp>
      <p:sp>
        <p:nvSpPr>
          <p:cNvPr id="25604" name="Text Box 1028"/>
          <p:cNvSpPr txBox="1">
            <a:spLocks noChangeArrowheads="1"/>
          </p:cNvSpPr>
          <p:nvPr/>
        </p:nvSpPr>
        <p:spPr bwMode="auto">
          <a:xfrm>
            <a:off x="1600200" y="4191000"/>
            <a:ext cx="6921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0"/>
              <a:t>3</a:t>
            </a:r>
          </a:p>
        </p:txBody>
      </p:sp>
      <p:sp>
        <p:nvSpPr>
          <p:cNvPr id="25605" name="Text Box 1029"/>
          <p:cNvSpPr txBox="1">
            <a:spLocks noChangeArrowheads="1"/>
          </p:cNvSpPr>
          <p:nvPr/>
        </p:nvSpPr>
        <p:spPr bwMode="auto">
          <a:xfrm>
            <a:off x="2286000" y="3962400"/>
            <a:ext cx="463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9702" name="Text Box 1030"/>
          <p:cNvSpPr txBox="1">
            <a:spLocks noChangeArrowheads="1"/>
          </p:cNvSpPr>
          <p:nvPr/>
        </p:nvSpPr>
        <p:spPr bwMode="auto">
          <a:xfrm>
            <a:off x="2667000" y="4114800"/>
            <a:ext cx="60912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0"/>
              <a:t>= 3 x 3 x 3 x 3</a:t>
            </a:r>
          </a:p>
        </p:txBody>
      </p:sp>
      <p:sp>
        <p:nvSpPr>
          <p:cNvPr id="2560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010886-C25B-4DCA-AAC7-84D2D39B4A44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50085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0"/>
            <a:ext cx="7772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i-IN" smtClean="0"/>
              <a:t>घातांक </a:t>
            </a:r>
            <a:r>
              <a:rPr lang="en-US" smtClean="0"/>
              <a:t>को  </a:t>
            </a:r>
            <a:r>
              <a:rPr lang="hi-IN" smtClean="0"/>
              <a:t>कैसे पढ़ें</a:t>
            </a:r>
            <a:endParaRPr 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946275"/>
            <a:ext cx="7772400" cy="1177925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hi-IN" sz="4000" dirty="0" smtClean="0"/>
              <a:t>यह </a:t>
            </a:r>
            <a:r>
              <a:rPr lang="hi-IN" sz="4000" i="1" dirty="0" smtClean="0"/>
              <a:t>तीन </a:t>
            </a:r>
            <a:r>
              <a:rPr lang="hi-IN" sz="4000" dirty="0" smtClean="0"/>
              <a:t>की घात </a:t>
            </a:r>
            <a:r>
              <a:rPr lang="hi-IN" sz="4000" i="1" dirty="0" smtClean="0"/>
              <a:t>चार</a:t>
            </a:r>
            <a:r>
              <a:rPr lang="hi-IN" sz="4000" dirty="0" smtClean="0"/>
              <a:t> पढ़ा जाता है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648200" y="4038600"/>
            <a:ext cx="7937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600"/>
              <a:t>3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5410200" y="4038600"/>
            <a:ext cx="463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3581400" y="4953000"/>
            <a:ext cx="914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H="1">
            <a:off x="5943600" y="4419600"/>
            <a:ext cx="685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041525" y="4492625"/>
            <a:ext cx="1457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i-IN" sz="4000"/>
              <a:t>आधार</a:t>
            </a:r>
            <a:endParaRPr lang="en-US" sz="4000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6842125" y="4035425"/>
            <a:ext cx="15414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i-IN" sz="4000"/>
              <a:t>घातांक</a:t>
            </a:r>
            <a:endParaRPr lang="en-US" sz="4000"/>
          </a:p>
        </p:txBody>
      </p:sp>
      <p:sp>
        <p:nvSpPr>
          <p:cNvPr id="26634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D7A717-C26D-4BED-B014-AA51789410A9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949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i-IN" smtClean="0"/>
              <a:t>घातांक </a:t>
            </a:r>
            <a:r>
              <a:rPr lang="en-US" smtClean="0"/>
              <a:t>को  </a:t>
            </a:r>
            <a:r>
              <a:rPr lang="hi-IN" smtClean="0"/>
              <a:t>कैसे पढ़ें</a:t>
            </a:r>
            <a:endParaRPr 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946275"/>
            <a:ext cx="7772400" cy="11779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hi-IN" sz="4000" dirty="0" smtClean="0"/>
              <a:t>इस घातांक का अभिप्राय </a:t>
            </a:r>
            <a:r>
              <a:rPr lang="en-US" sz="4000" dirty="0" smtClean="0"/>
              <a:t>3</a:t>
            </a:r>
            <a:r>
              <a:rPr lang="hi-IN" sz="4000" dirty="0" smtClean="0"/>
              <a:t> का स्वंय से </a:t>
            </a:r>
            <a:r>
              <a:rPr lang="en-US" sz="4000" dirty="0" smtClean="0"/>
              <a:t>2</a:t>
            </a:r>
            <a:r>
              <a:rPr lang="hi-IN" sz="4000" dirty="0" smtClean="0"/>
              <a:t> बार गुणा किया जाना है</a:t>
            </a:r>
            <a:endParaRPr lang="en-US" sz="4000" i="1" dirty="0" smtClean="0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648200" y="4038600"/>
            <a:ext cx="7937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600"/>
              <a:t>3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5410200" y="4038600"/>
            <a:ext cx="463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3581400" y="4953000"/>
            <a:ext cx="914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 flipH="1">
            <a:off x="5943600" y="4419600"/>
            <a:ext cx="685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2041525" y="4492625"/>
            <a:ext cx="1457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i-IN" sz="4000"/>
              <a:t>आधार</a:t>
            </a:r>
            <a:endParaRPr lang="en-US" sz="4000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6842125" y="4035425"/>
            <a:ext cx="15414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i-IN" sz="4000"/>
              <a:t>घातांक</a:t>
            </a:r>
            <a:endParaRPr lang="en-US" sz="4000"/>
          </a:p>
        </p:txBody>
      </p:sp>
      <p:sp>
        <p:nvSpPr>
          <p:cNvPr id="27658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94ED23-4F0B-4090-AF02-440FB3FFB19B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40254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i-IN" smtClean="0"/>
              <a:t>घातांक </a:t>
            </a:r>
            <a:r>
              <a:rPr lang="en-US" smtClean="0"/>
              <a:t>को  </a:t>
            </a:r>
            <a:r>
              <a:rPr lang="hi-IN" smtClean="0"/>
              <a:t>कैसे पढ़ें</a:t>
            </a:r>
            <a:endParaRPr 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946275"/>
            <a:ext cx="7772400" cy="11779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hi-IN" sz="4000" dirty="0" smtClean="0"/>
              <a:t>इस घातांक का अर्थ </a:t>
            </a:r>
            <a:r>
              <a:rPr lang="en-US" sz="4000" dirty="0" smtClean="0"/>
              <a:t>3</a:t>
            </a:r>
            <a:r>
              <a:rPr lang="hi-IN" sz="4000" dirty="0" smtClean="0"/>
              <a:t> का स्वंय से </a:t>
            </a:r>
            <a:r>
              <a:rPr lang="en-US" sz="4000" dirty="0" smtClean="0"/>
              <a:t>3</a:t>
            </a:r>
            <a:r>
              <a:rPr lang="hi-IN" sz="4000" dirty="0" smtClean="0"/>
              <a:t> बार गुणा किया जाना है</a:t>
            </a:r>
            <a:endParaRPr lang="en-US" sz="4000" i="1" dirty="0" smtClean="0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648200" y="4038600"/>
            <a:ext cx="7937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600"/>
              <a:t>3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410200" y="4038600"/>
            <a:ext cx="463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3581400" y="4953000"/>
            <a:ext cx="914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 flipH="1">
            <a:off x="5943600" y="4419600"/>
            <a:ext cx="685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2041525" y="4492625"/>
            <a:ext cx="1171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Base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6842125" y="4035425"/>
            <a:ext cx="15414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i-IN" sz="4000"/>
              <a:t>घातांक</a:t>
            </a:r>
            <a:endParaRPr lang="en-US" sz="4000"/>
          </a:p>
        </p:txBody>
      </p:sp>
      <p:sp>
        <p:nvSpPr>
          <p:cNvPr id="28682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011784-5B1D-4EBD-AFD8-002A965F127D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4792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533400"/>
            <a:ext cx="7772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i-IN" smtClean="0"/>
              <a:t>ये घातांक पढ़ें</a:t>
            </a:r>
            <a:endParaRPr lang="en-US" smtClean="0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905000" y="3200400"/>
            <a:ext cx="7937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600"/>
              <a:t>3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581400" y="3200400"/>
            <a:ext cx="6858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600"/>
              <a:t>2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5334000" y="3276600"/>
            <a:ext cx="7937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600"/>
              <a:t>6</a:t>
            </a: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6934200" y="3276600"/>
            <a:ext cx="7937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600"/>
              <a:t>7</a:t>
            </a:r>
          </a:p>
        </p:txBody>
      </p:sp>
      <p:sp>
        <p:nvSpPr>
          <p:cNvPr id="29703" name="Text Box 13"/>
          <p:cNvSpPr txBox="1">
            <a:spLocks noChangeArrowheads="1"/>
          </p:cNvSpPr>
          <p:nvPr/>
        </p:nvSpPr>
        <p:spPr bwMode="auto">
          <a:xfrm>
            <a:off x="2651125" y="4079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2743200" y="3352800"/>
            <a:ext cx="463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4419600" y="3352800"/>
            <a:ext cx="463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6172200" y="3352800"/>
            <a:ext cx="463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7848600" y="3352800"/>
            <a:ext cx="463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9708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0FF38F-9AB9-4A6D-934E-816E80258EA7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6233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utoUpdateAnimBg="0"/>
      <p:bldP spid="34826" grpId="0" autoUpdateAnimBg="0"/>
      <p:bldP spid="34827" grpId="0" autoUpdateAnimBg="0"/>
      <p:bldP spid="34828" grpId="0" autoUpdateAnimBg="0"/>
      <p:bldP spid="34830" grpId="0" autoUpdateAnimBg="0"/>
      <p:bldP spid="34831" grpId="0" autoUpdateAnimBg="0"/>
      <p:bldP spid="34832" grpId="0" autoUpdateAnimBg="0"/>
      <p:bldP spid="3483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457200"/>
            <a:ext cx="7772400" cy="1295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i-IN" smtClean="0"/>
              <a:t>घातांक ज्ञात करें</a:t>
            </a:r>
            <a:endParaRPr lang="en-US" smtClean="0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209800" y="3200400"/>
            <a:ext cx="412908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/>
              <a:t>2 x 2 x 2 =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705600" y="3200400"/>
            <a:ext cx="6413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/>
              <a:t>2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7391400" y="304800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0726" name="Line 15"/>
          <p:cNvSpPr>
            <a:spLocks noChangeShapeType="1"/>
          </p:cNvSpPr>
          <p:nvPr/>
        </p:nvSpPr>
        <p:spPr bwMode="auto">
          <a:xfrm>
            <a:off x="7391400" y="3733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ABF5B1-CB05-4B63-BE26-22DA6B1780C7}" type="slidenum">
              <a:rPr lang="en-US" smtClean="0"/>
              <a:pPr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26484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2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593</Words>
  <Application>Microsoft Office PowerPoint</Application>
  <PresentationFormat>On-screen Show (4:3)</PresentationFormat>
  <Paragraphs>196</Paragraphs>
  <Slides>27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घातांक और घात</vt:lpstr>
      <vt:lpstr>घातांक का स्थान </vt:lpstr>
      <vt:lpstr>घातांक की परिभाषा</vt:lpstr>
      <vt:lpstr>एक घातांक क्या प्रतिनिधित्व करता है</vt:lpstr>
      <vt:lpstr>घातांक को  कैसे पढ़ें</vt:lpstr>
      <vt:lpstr>घातांक को  कैसे पढ़ें</vt:lpstr>
      <vt:lpstr>घातांक को  कैसे पढ़ें</vt:lpstr>
      <vt:lpstr>ये घातांक पढ़ें</vt:lpstr>
      <vt:lpstr>घातांक ज्ञात करें</vt:lpstr>
      <vt:lpstr>घातांक ज्ञात करें</vt:lpstr>
      <vt:lpstr>घातांक ज्ञात करें</vt:lpstr>
      <vt:lpstr>आधार और घातांक ज्ञात करें</vt:lpstr>
      <vt:lpstr>आधार और घातांक ज्ञात करें</vt:lpstr>
      <vt:lpstr>आधार और घातांक ज्ञात करें</vt:lpstr>
      <vt:lpstr>गुणा के द्वारा एक घातांक की  मानक रूप ज्ञात करें</vt:lpstr>
      <vt:lpstr> मानक रूप में आधार और घातांक क्या है?  </vt:lpstr>
      <vt:lpstr>मानक रूप में आधार और घातांक क्या है?</vt:lpstr>
      <vt:lpstr>मानक रूप में आधार और घातांक क्या है?</vt:lpstr>
      <vt:lpstr>मानक रूप में आधार और घातांक क्या है?</vt:lpstr>
      <vt:lpstr>घातांक अक्सर क्षेत्रफल की समस्याओं में उपयोग किया जाता है    </vt:lpstr>
      <vt:lpstr>घातांक अक्सर आयतन  की समस्याओं में उपयोग किया जाता है</vt:lpstr>
      <vt:lpstr>यहाँ कुछ क्षेत्रफल हैं  उन्हें घातांक में बदलें </vt:lpstr>
      <vt:lpstr>यहाँ कुछ आयतन हैं  उन्हें घातांक में बदलें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घातांक और घात</dc:title>
  <dc:creator>Harish</dc:creator>
  <cp:lastModifiedBy>Harish</cp:lastModifiedBy>
  <cp:revision>1</cp:revision>
  <dcterms:created xsi:type="dcterms:W3CDTF">2006-08-16T00:00:00Z</dcterms:created>
  <dcterms:modified xsi:type="dcterms:W3CDTF">2016-09-05T09:42:49Z</dcterms:modified>
</cp:coreProperties>
</file>