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hyperlink" Target="RAW%20MATERIAL/VIDEOS/To%20find%20five%20rational%20numbers%20between%20two%20given%20fractions..flv" TargetMode="Externa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37.png"/><Relationship Id="rId7" Type="http://schemas.openxmlformats.org/officeDocument/2006/relationships/hyperlink" Target="RAW%20MATERIAL/VIDEOS/Representing%20Irrational%20numbers%20(&#8730;2,%20&#8730;3)%20on%20the%20number-line%20(Part-3).mp4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26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hyperlink" Target="RAW%20MATERIAL/VIDEOS/111-CBSE%20Math%20Class%20IX,%20ICSE%20Class%209%20-%20Expansion%20of%20rational%20number%20to%20decimals%20-%20Terminating.mp4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8.xml"/><Relationship Id="rId3" Type="http://schemas.openxmlformats.org/officeDocument/2006/relationships/slide" Target="slide48.xml"/><Relationship Id="rId7" Type="http://schemas.openxmlformats.org/officeDocument/2006/relationships/slide" Target="slide29.xml"/><Relationship Id="rId12" Type="http://schemas.openxmlformats.org/officeDocument/2006/relationships/slide" Target="slide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11" Type="http://schemas.openxmlformats.org/officeDocument/2006/relationships/slide" Target="slide10.xml"/><Relationship Id="rId5" Type="http://schemas.openxmlformats.org/officeDocument/2006/relationships/slide" Target="slide34.xml"/><Relationship Id="rId15" Type="http://schemas.openxmlformats.org/officeDocument/2006/relationships/slide" Target="slide45.xml"/><Relationship Id="rId10" Type="http://schemas.openxmlformats.org/officeDocument/2006/relationships/slide" Target="slide11.xml"/><Relationship Id="rId4" Type="http://schemas.openxmlformats.org/officeDocument/2006/relationships/slide" Target="slide35.xml"/><Relationship Id="rId9" Type="http://schemas.openxmlformats.org/officeDocument/2006/relationships/slide" Target="slide13.xml"/><Relationship Id="rId1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9.png"/><Relationship Id="rId7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11.png"/><Relationship Id="rId9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9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11.png"/><Relationship Id="rId9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1.png"/><Relationship Id="rId7" Type="http://schemas.openxmlformats.org/officeDocument/2006/relationships/image" Target="../media/image1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9.png"/><Relationship Id="rId7" Type="http://schemas.openxmlformats.org/officeDocument/2006/relationships/image" Target="../media/image11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.png"/><Relationship Id="rId9" Type="http://schemas.openxmlformats.org/officeDocument/2006/relationships/image" Target="../media/image11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.png"/><Relationship Id="rId7" Type="http://schemas.openxmlformats.org/officeDocument/2006/relationships/image" Target="../media/image1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9.png"/><Relationship Id="rId7" Type="http://schemas.openxmlformats.org/officeDocument/2006/relationships/image" Target="../media/image128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1.png"/><Relationship Id="rId7" Type="http://schemas.openxmlformats.org/officeDocument/2006/relationships/image" Target="../media/image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143.png"/><Relationship Id="rId7" Type="http://schemas.openxmlformats.org/officeDocument/2006/relationships/hyperlink" Target="RAW%20MATERIAL/VIDEOS/Representing%20irrational%20numbers%20on%20the%20number%20line.%20-%20Copy.flv" TargetMode="External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Relationship Id="rId9" Type="http://schemas.openxmlformats.org/officeDocument/2006/relationships/hyperlink" Target="RAW%20MATERIAL/VIDEOS/Representing%20square%20root%20on%20number-line%20(geometrically)%20-%20YouTube.flv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9.png"/><Relationship Id="rId7" Type="http://schemas.openxmlformats.org/officeDocument/2006/relationships/image" Target="../media/image151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1.png"/><Relationship Id="rId7" Type="http://schemas.openxmlformats.org/officeDocument/2006/relationships/image" Target="../media/image15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1.png"/><Relationship Id="rId7" Type="http://schemas.openxmlformats.org/officeDocument/2006/relationships/image" Target="../media/image16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9.png"/><Relationship Id="rId7" Type="http://schemas.openxmlformats.org/officeDocument/2006/relationships/image" Target="../media/image167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1.png"/><Relationship Id="rId9" Type="http://schemas.openxmlformats.org/officeDocument/2006/relationships/image" Target="../media/image1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image" Target="../media/image188.png"/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12" Type="http://schemas.openxmlformats.org/officeDocument/2006/relationships/image" Target="../media/image187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11" Type="http://schemas.openxmlformats.org/officeDocument/2006/relationships/image" Target="../media/image186.png"/><Relationship Id="rId5" Type="http://schemas.openxmlformats.org/officeDocument/2006/relationships/image" Target="../media/image180.png"/><Relationship Id="rId15" Type="http://schemas.openxmlformats.org/officeDocument/2006/relationships/image" Target="../media/image190.png"/><Relationship Id="rId10" Type="http://schemas.openxmlformats.org/officeDocument/2006/relationships/image" Target="../media/image185.png"/><Relationship Id="rId4" Type="http://schemas.openxmlformats.org/officeDocument/2006/relationships/image" Target="../media/image179.png"/><Relationship Id="rId9" Type="http://schemas.openxmlformats.org/officeDocument/2006/relationships/image" Target="../media/image184.png"/><Relationship Id="rId14" Type="http://schemas.openxmlformats.org/officeDocument/2006/relationships/image" Target="../media/image18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4.png"/><Relationship Id="rId7" Type="http://schemas.openxmlformats.org/officeDocument/2006/relationships/hyperlink" Target="RAW%20MATERIAL/VIDEOS/4%20-%20Whole%20Numbers,%20Integers,%20and%20the%20Number%20Line.mp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lass-9-Maths\ihmh1dd\ihmh1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"/>
            <a:ext cx="5029200" cy="6035040"/>
          </a:xfrm>
          <a:prstGeom prst="rect">
            <a:avLst/>
          </a:prstGeom>
          <a:ln w="88900" cap="sq" cmpd="thickThin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3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533400"/>
            <a:ext cx="1847850" cy="5715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05000"/>
            <a:ext cx="7589520" cy="6858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733800"/>
            <a:ext cx="7543800" cy="116188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animated gif of camera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57200"/>
            <a:ext cx="647700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273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429000" y="228600"/>
            <a:ext cx="2390775" cy="60007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1" y="1524000"/>
            <a:ext cx="6553200" cy="24765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4419600"/>
            <a:ext cx="6629400" cy="609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901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90800" y="381000"/>
            <a:ext cx="3730009" cy="64633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hi-IN" sz="3600" dirty="0" smtClean="0"/>
              <a:t>वास्तविक संख्याएँ 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57400" y="1676400"/>
            <a:ext cx="5181600" cy="990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3124200"/>
            <a:ext cx="7724775" cy="235267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286000" y="5715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i-IN" dirty="0" smtClean="0"/>
              <a:t>वास्तविक संख्याओं को को </a:t>
            </a:r>
            <a:r>
              <a:rPr lang="en-US" dirty="0" smtClean="0"/>
              <a:t>R </a:t>
            </a:r>
            <a:r>
              <a:rPr lang="hi-IN" dirty="0" smtClean="0"/>
              <a:t>से निरुपित किया जाता है </a:t>
            </a:r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8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838200"/>
            <a:ext cx="7800975" cy="542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9650" y="2057400"/>
            <a:ext cx="63055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15200" y="2057400"/>
            <a:ext cx="1704975" cy="161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28700" y="3886200"/>
            <a:ext cx="6819900" cy="170497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152400"/>
            <a:ext cx="1276350" cy="428625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1524000"/>
            <a:ext cx="600075" cy="438150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733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228600"/>
            <a:ext cx="2438400" cy="5429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990600" y="2438400"/>
            <a:ext cx="66294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5791200"/>
            <a:ext cx="61626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457200"/>
            <a:ext cx="68294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219200" y="3657600"/>
            <a:ext cx="68294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410200" y="4191000"/>
            <a:ext cx="8953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nimated gif of camera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5334000"/>
            <a:ext cx="647700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740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4800"/>
            <a:ext cx="2057400" cy="59055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495800"/>
            <a:ext cx="7620000" cy="50482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447800"/>
            <a:ext cx="7553326" cy="24384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420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181725" cy="5048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200400" y="1600200"/>
            <a:ext cx="1981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914400"/>
            <a:ext cx="59340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67400" y="3429000"/>
            <a:ext cx="2581275" cy="1047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62" name="Picture 2" descr="animated gif of camera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5334000"/>
            <a:ext cx="647700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902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0" y="838200"/>
            <a:ext cx="1828800" cy="512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791200" y="2819400"/>
            <a:ext cx="1676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868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057400" y="533400"/>
            <a:ext cx="2667000" cy="56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715000" y="2667000"/>
            <a:ext cx="28479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677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8600"/>
            <a:ext cx="2449286" cy="6858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1295400"/>
            <a:ext cx="7239000" cy="97155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2590800"/>
            <a:ext cx="7239000" cy="3228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541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1200" y="76200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b="1" dirty="0" smtClean="0">
                <a:solidFill>
                  <a:srgbClr val="FFFF00"/>
                </a:solidFill>
              </a:rPr>
              <a:t>भूमिका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5334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b="1" dirty="0" smtClean="0">
                <a:solidFill>
                  <a:srgbClr val="FFFF00"/>
                </a:solidFill>
              </a:rPr>
              <a:t>दो संख्याओं के बीच परिमेय संख्याएँ ज्ञात करना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914400"/>
            <a:ext cx="2810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b="1" dirty="0" smtClean="0">
                <a:solidFill>
                  <a:srgbClr val="FFFF00"/>
                </a:solidFill>
              </a:rPr>
              <a:t>प्रश्नावली 1 . 1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6744" y="2667000"/>
            <a:ext cx="2581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b="1" dirty="0" smtClean="0">
                <a:solidFill>
                  <a:srgbClr val="FFFF00"/>
                </a:solidFill>
              </a:rPr>
              <a:t>प्रश्नावली 1 . </a:t>
            </a:r>
            <a:r>
              <a:rPr lang="en-US" sz="2400" b="1" dirty="0" smtClean="0">
                <a:solidFill>
                  <a:srgbClr val="FFFF00"/>
                </a:solidFill>
              </a:rPr>
              <a:t>2</a:t>
            </a:r>
            <a:r>
              <a:rPr lang="hi-IN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1367135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b="1" dirty="0" smtClean="0">
                <a:solidFill>
                  <a:srgbClr val="FFFF00"/>
                </a:solidFill>
              </a:rPr>
              <a:t>अपरिमेय संख्याएँ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6874" y="1824335"/>
            <a:ext cx="2565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b="1" dirty="0" smtClean="0">
                <a:solidFill>
                  <a:srgbClr val="FFFF00"/>
                </a:solidFill>
              </a:rPr>
              <a:t>वास्तविक संख्याएँ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22860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b="1" dirty="0" smtClean="0">
                <a:solidFill>
                  <a:srgbClr val="FFFF00"/>
                </a:solidFill>
              </a:rPr>
              <a:t>संख्या - रेखा पर अपरिमेय संख्या को निरुपित करना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3124200"/>
            <a:ext cx="6093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b="1" dirty="0" smtClean="0">
                <a:solidFill>
                  <a:srgbClr val="FFFF00"/>
                </a:solidFill>
              </a:rPr>
              <a:t>वास्तविक संख्याएँ  और उनके दशमलव प्रसार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" y="3581400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b="1" dirty="0" smtClean="0">
                <a:solidFill>
                  <a:srgbClr val="FFFF00"/>
                </a:solidFill>
              </a:rPr>
              <a:t>प्रश्नावली 1 . </a:t>
            </a:r>
            <a:r>
              <a:rPr lang="en-US" sz="2400" b="1" dirty="0" smtClean="0">
                <a:solidFill>
                  <a:srgbClr val="FFFF00"/>
                </a:solidFill>
              </a:rPr>
              <a:t>3</a:t>
            </a:r>
            <a:r>
              <a:rPr lang="hi-IN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403860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b="1" dirty="0" smtClean="0">
                <a:solidFill>
                  <a:srgbClr val="FFFF00"/>
                </a:solidFill>
              </a:rPr>
              <a:t>संख्या-रेखा पर  वास्तविक संख्याओं को निरुपित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hi-IN" sz="2400" b="1" dirty="0" smtClean="0">
                <a:solidFill>
                  <a:srgbClr val="FFFF00"/>
                </a:solidFill>
              </a:rPr>
              <a:t>करना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44958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b="1" dirty="0" smtClean="0">
                <a:solidFill>
                  <a:srgbClr val="FFFF00"/>
                </a:solidFill>
              </a:rPr>
              <a:t>प्रश्नावली 1 . </a:t>
            </a:r>
            <a:r>
              <a:rPr lang="en-US" sz="2400" b="1" dirty="0" smtClean="0">
                <a:solidFill>
                  <a:srgbClr val="FFFF00"/>
                </a:solidFill>
              </a:rPr>
              <a:t>4</a:t>
            </a:r>
            <a:r>
              <a:rPr lang="hi-IN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7400" y="5334000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b="1" dirty="0" smtClean="0">
                <a:solidFill>
                  <a:srgbClr val="FFFF00"/>
                </a:solidFill>
              </a:rPr>
              <a:t>प्रश्नावली 1 . </a:t>
            </a:r>
            <a:r>
              <a:rPr lang="en-US" sz="2400" b="1" dirty="0" smtClean="0">
                <a:solidFill>
                  <a:srgbClr val="FFFF00"/>
                </a:solidFill>
              </a:rPr>
              <a:t>5</a:t>
            </a:r>
            <a:r>
              <a:rPr lang="hi-IN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5000" y="4876800"/>
            <a:ext cx="4527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b="1" dirty="0" smtClean="0">
                <a:solidFill>
                  <a:srgbClr val="FFFF00"/>
                </a:solidFill>
              </a:rPr>
              <a:t> वास्तविक संख्याओं पर संक्रियाएँ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7400" y="5715000"/>
            <a:ext cx="5615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b="1" dirty="0" smtClean="0">
                <a:solidFill>
                  <a:srgbClr val="FFFF00"/>
                </a:solidFill>
              </a:rPr>
              <a:t>वास्तविक संख्याओं के लिए घातांक नियम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>
            <a:hlinkClick r:id="rId2" action="ppaction://hlinksldjump"/>
          </p:cNvPr>
          <p:cNvCxnSpPr/>
          <p:nvPr/>
        </p:nvCxnSpPr>
        <p:spPr>
          <a:xfrm>
            <a:off x="1295400" y="304800"/>
            <a:ext cx="381000" cy="1588"/>
          </a:xfrm>
          <a:prstGeom prst="straightConnector1">
            <a:avLst/>
          </a:prstGeom>
          <a:ln w="50800">
            <a:gradFill>
              <a:gsLst>
                <a:gs pos="0">
                  <a:srgbClr val="FF3399"/>
                </a:gs>
                <a:gs pos="25000">
                  <a:srgbClr val="FF0000"/>
                </a:gs>
                <a:gs pos="50000">
                  <a:srgbClr val="00B0F0"/>
                </a:gs>
                <a:gs pos="75000">
                  <a:srgbClr val="FF0000"/>
                </a:gs>
                <a:gs pos="100000">
                  <a:srgbClr val="3366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hlinkClick r:id="rId3" action="ppaction://hlinksldjump"/>
          </p:cNvPr>
          <p:cNvCxnSpPr/>
          <p:nvPr/>
        </p:nvCxnSpPr>
        <p:spPr>
          <a:xfrm>
            <a:off x="1295400" y="6019800"/>
            <a:ext cx="381000" cy="1588"/>
          </a:xfrm>
          <a:prstGeom prst="straightConnector1">
            <a:avLst/>
          </a:prstGeom>
          <a:ln w="50800">
            <a:gradFill>
              <a:gsLst>
                <a:gs pos="0">
                  <a:srgbClr val="FF3399"/>
                </a:gs>
                <a:gs pos="25000">
                  <a:srgbClr val="FF0000"/>
                </a:gs>
                <a:gs pos="50000">
                  <a:srgbClr val="00B0F0"/>
                </a:gs>
                <a:gs pos="75000">
                  <a:srgbClr val="FF0000"/>
                </a:gs>
                <a:gs pos="100000">
                  <a:srgbClr val="3366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295400" y="5637212"/>
            <a:ext cx="381000" cy="1588"/>
          </a:xfrm>
          <a:prstGeom prst="straightConnector1">
            <a:avLst/>
          </a:prstGeom>
          <a:ln w="50800">
            <a:gradFill>
              <a:gsLst>
                <a:gs pos="0">
                  <a:srgbClr val="FF3399"/>
                </a:gs>
                <a:gs pos="25000">
                  <a:srgbClr val="FF0000"/>
                </a:gs>
                <a:gs pos="50000">
                  <a:srgbClr val="00B0F0"/>
                </a:gs>
                <a:gs pos="75000">
                  <a:srgbClr val="FF0000"/>
                </a:gs>
                <a:gs pos="100000">
                  <a:srgbClr val="3366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hlinkClick r:id="rId4" action="ppaction://hlinksldjump"/>
          </p:cNvPr>
          <p:cNvCxnSpPr/>
          <p:nvPr/>
        </p:nvCxnSpPr>
        <p:spPr>
          <a:xfrm>
            <a:off x="1295400" y="5180012"/>
            <a:ext cx="381000" cy="1588"/>
          </a:xfrm>
          <a:prstGeom prst="straightConnector1">
            <a:avLst/>
          </a:prstGeom>
          <a:ln w="50800">
            <a:gradFill>
              <a:gsLst>
                <a:gs pos="0">
                  <a:srgbClr val="FF3399"/>
                </a:gs>
                <a:gs pos="25000">
                  <a:srgbClr val="FF0000"/>
                </a:gs>
                <a:gs pos="50000">
                  <a:srgbClr val="00B0F0"/>
                </a:gs>
                <a:gs pos="75000">
                  <a:srgbClr val="FF0000"/>
                </a:gs>
                <a:gs pos="100000">
                  <a:srgbClr val="3366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hlinkClick r:id="rId5" action="ppaction://hlinksldjump"/>
          </p:cNvPr>
          <p:cNvCxnSpPr/>
          <p:nvPr/>
        </p:nvCxnSpPr>
        <p:spPr>
          <a:xfrm>
            <a:off x="1295400" y="4722812"/>
            <a:ext cx="381000" cy="1588"/>
          </a:xfrm>
          <a:prstGeom prst="straightConnector1">
            <a:avLst/>
          </a:prstGeom>
          <a:ln w="50800">
            <a:gradFill>
              <a:gsLst>
                <a:gs pos="0">
                  <a:srgbClr val="FF3399"/>
                </a:gs>
                <a:gs pos="25000">
                  <a:srgbClr val="FF0000"/>
                </a:gs>
                <a:gs pos="50000">
                  <a:srgbClr val="00B0F0"/>
                </a:gs>
                <a:gs pos="75000">
                  <a:srgbClr val="FF0000"/>
                </a:gs>
                <a:gs pos="100000">
                  <a:srgbClr val="3366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hlinkClick r:id="rId6" action="ppaction://hlinksldjump"/>
          </p:cNvPr>
          <p:cNvCxnSpPr/>
          <p:nvPr/>
        </p:nvCxnSpPr>
        <p:spPr>
          <a:xfrm>
            <a:off x="1295400" y="4265612"/>
            <a:ext cx="381000" cy="1588"/>
          </a:xfrm>
          <a:prstGeom prst="straightConnector1">
            <a:avLst/>
          </a:prstGeom>
          <a:ln w="50800">
            <a:gradFill>
              <a:gsLst>
                <a:gs pos="0">
                  <a:srgbClr val="FF3399"/>
                </a:gs>
                <a:gs pos="25000">
                  <a:srgbClr val="FF0000"/>
                </a:gs>
                <a:gs pos="50000">
                  <a:srgbClr val="00B0F0"/>
                </a:gs>
                <a:gs pos="75000">
                  <a:srgbClr val="FF0000"/>
                </a:gs>
                <a:gs pos="100000">
                  <a:srgbClr val="3366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hlinkClick r:id="rId7" action="ppaction://hlinksldjump"/>
          </p:cNvPr>
          <p:cNvCxnSpPr/>
          <p:nvPr/>
        </p:nvCxnSpPr>
        <p:spPr>
          <a:xfrm>
            <a:off x="1295400" y="3814465"/>
            <a:ext cx="381000" cy="1588"/>
          </a:xfrm>
          <a:prstGeom prst="straightConnector1">
            <a:avLst/>
          </a:prstGeom>
          <a:ln w="50800">
            <a:gradFill>
              <a:gsLst>
                <a:gs pos="0">
                  <a:srgbClr val="FF3399"/>
                </a:gs>
                <a:gs pos="25000">
                  <a:srgbClr val="FF0000"/>
                </a:gs>
                <a:gs pos="50000">
                  <a:srgbClr val="00B0F0"/>
                </a:gs>
                <a:gs pos="75000">
                  <a:srgbClr val="FF0000"/>
                </a:gs>
                <a:gs pos="100000">
                  <a:srgbClr val="3366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hlinkClick r:id="rId8" action="ppaction://hlinksldjump"/>
          </p:cNvPr>
          <p:cNvCxnSpPr/>
          <p:nvPr/>
        </p:nvCxnSpPr>
        <p:spPr>
          <a:xfrm>
            <a:off x="1295400" y="3355677"/>
            <a:ext cx="381000" cy="1588"/>
          </a:xfrm>
          <a:prstGeom prst="straightConnector1">
            <a:avLst/>
          </a:prstGeom>
          <a:ln w="50800">
            <a:gradFill>
              <a:gsLst>
                <a:gs pos="0">
                  <a:srgbClr val="FF3399"/>
                </a:gs>
                <a:gs pos="25000">
                  <a:srgbClr val="FF0000"/>
                </a:gs>
                <a:gs pos="50000">
                  <a:srgbClr val="00B0F0"/>
                </a:gs>
                <a:gs pos="75000">
                  <a:srgbClr val="FF0000"/>
                </a:gs>
                <a:gs pos="100000">
                  <a:srgbClr val="3366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hlinkClick r:id="rId9" action="ppaction://hlinksldjump"/>
          </p:cNvPr>
          <p:cNvCxnSpPr/>
          <p:nvPr/>
        </p:nvCxnSpPr>
        <p:spPr>
          <a:xfrm>
            <a:off x="1295400" y="2895600"/>
            <a:ext cx="381000" cy="1588"/>
          </a:xfrm>
          <a:prstGeom prst="straightConnector1">
            <a:avLst/>
          </a:prstGeom>
          <a:ln w="50800">
            <a:gradFill>
              <a:gsLst>
                <a:gs pos="0">
                  <a:srgbClr val="FF3399"/>
                </a:gs>
                <a:gs pos="25000">
                  <a:srgbClr val="FF0000"/>
                </a:gs>
                <a:gs pos="50000">
                  <a:srgbClr val="00B0F0"/>
                </a:gs>
                <a:gs pos="75000">
                  <a:srgbClr val="FF0000"/>
                </a:gs>
                <a:gs pos="100000">
                  <a:srgbClr val="3366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hlinkClick r:id="rId10" action="ppaction://hlinksldjump"/>
          </p:cNvPr>
          <p:cNvCxnSpPr/>
          <p:nvPr/>
        </p:nvCxnSpPr>
        <p:spPr>
          <a:xfrm>
            <a:off x="1295400" y="2438400"/>
            <a:ext cx="381000" cy="1588"/>
          </a:xfrm>
          <a:prstGeom prst="straightConnector1">
            <a:avLst/>
          </a:prstGeom>
          <a:ln w="50800">
            <a:gradFill>
              <a:gsLst>
                <a:gs pos="0">
                  <a:srgbClr val="FF3399"/>
                </a:gs>
                <a:gs pos="25000">
                  <a:srgbClr val="FF0000"/>
                </a:gs>
                <a:gs pos="50000">
                  <a:srgbClr val="00B0F0"/>
                </a:gs>
                <a:gs pos="75000">
                  <a:srgbClr val="FF0000"/>
                </a:gs>
                <a:gs pos="100000">
                  <a:srgbClr val="3366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hlinkClick r:id="rId11" action="ppaction://hlinksldjump"/>
          </p:cNvPr>
          <p:cNvCxnSpPr/>
          <p:nvPr/>
        </p:nvCxnSpPr>
        <p:spPr>
          <a:xfrm>
            <a:off x="1295400" y="1981200"/>
            <a:ext cx="381000" cy="1588"/>
          </a:xfrm>
          <a:prstGeom prst="straightConnector1">
            <a:avLst/>
          </a:prstGeom>
          <a:ln w="50800">
            <a:gradFill>
              <a:gsLst>
                <a:gs pos="0">
                  <a:srgbClr val="FF3399"/>
                </a:gs>
                <a:gs pos="25000">
                  <a:srgbClr val="FF0000"/>
                </a:gs>
                <a:gs pos="50000">
                  <a:srgbClr val="00B0F0"/>
                </a:gs>
                <a:gs pos="75000">
                  <a:srgbClr val="FF0000"/>
                </a:gs>
                <a:gs pos="100000">
                  <a:srgbClr val="3366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hlinkClick r:id="rId12" action="ppaction://hlinksldjump"/>
          </p:cNvPr>
          <p:cNvCxnSpPr/>
          <p:nvPr/>
        </p:nvCxnSpPr>
        <p:spPr>
          <a:xfrm>
            <a:off x="1295400" y="1522412"/>
            <a:ext cx="381000" cy="1588"/>
          </a:xfrm>
          <a:prstGeom prst="straightConnector1">
            <a:avLst/>
          </a:prstGeom>
          <a:ln w="50800">
            <a:gradFill>
              <a:gsLst>
                <a:gs pos="0">
                  <a:srgbClr val="FF3399"/>
                </a:gs>
                <a:gs pos="25000">
                  <a:srgbClr val="FF0000"/>
                </a:gs>
                <a:gs pos="50000">
                  <a:srgbClr val="00B0F0"/>
                </a:gs>
                <a:gs pos="75000">
                  <a:srgbClr val="FF0000"/>
                </a:gs>
                <a:gs pos="100000">
                  <a:srgbClr val="3366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hlinkClick r:id="rId13" action="ppaction://hlinksldjump"/>
          </p:cNvPr>
          <p:cNvCxnSpPr/>
          <p:nvPr/>
        </p:nvCxnSpPr>
        <p:spPr>
          <a:xfrm>
            <a:off x="1295400" y="1141412"/>
            <a:ext cx="381000" cy="1588"/>
          </a:xfrm>
          <a:prstGeom prst="straightConnector1">
            <a:avLst/>
          </a:prstGeom>
          <a:ln w="50800">
            <a:gradFill>
              <a:gsLst>
                <a:gs pos="0">
                  <a:srgbClr val="FF3399"/>
                </a:gs>
                <a:gs pos="25000">
                  <a:srgbClr val="FF0000"/>
                </a:gs>
                <a:gs pos="50000">
                  <a:srgbClr val="00B0F0"/>
                </a:gs>
                <a:gs pos="75000">
                  <a:srgbClr val="FF0000"/>
                </a:gs>
                <a:gs pos="100000">
                  <a:srgbClr val="3366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hlinkClick r:id="rId14" action="ppaction://hlinksldjump"/>
          </p:cNvPr>
          <p:cNvCxnSpPr/>
          <p:nvPr/>
        </p:nvCxnSpPr>
        <p:spPr>
          <a:xfrm>
            <a:off x="1295400" y="684212"/>
            <a:ext cx="381000" cy="1588"/>
          </a:xfrm>
          <a:prstGeom prst="straightConnector1">
            <a:avLst/>
          </a:prstGeom>
          <a:ln w="50800">
            <a:gradFill>
              <a:gsLst>
                <a:gs pos="0">
                  <a:srgbClr val="FF3399"/>
                </a:gs>
                <a:gs pos="25000">
                  <a:srgbClr val="FF0000"/>
                </a:gs>
                <a:gs pos="50000">
                  <a:srgbClr val="00B0F0"/>
                </a:gs>
                <a:gs pos="75000">
                  <a:srgbClr val="FF0000"/>
                </a:gs>
                <a:gs pos="100000">
                  <a:srgbClr val="3366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209800" y="6091535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b="1" dirty="0" smtClean="0">
                <a:solidFill>
                  <a:srgbClr val="FFFF00"/>
                </a:solidFill>
              </a:rPr>
              <a:t>प्रश्नावली 1 . </a:t>
            </a:r>
            <a:r>
              <a:rPr lang="en-US" sz="2400" b="1" dirty="0" smtClean="0">
                <a:solidFill>
                  <a:srgbClr val="FFFF00"/>
                </a:solidFill>
              </a:rPr>
              <a:t>6</a:t>
            </a:r>
            <a:r>
              <a:rPr lang="hi-IN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38" name="Straight Arrow Connector 37">
            <a:hlinkClick r:id="rId15" action="ppaction://hlinksldjump"/>
          </p:cNvPr>
          <p:cNvCxnSpPr/>
          <p:nvPr/>
        </p:nvCxnSpPr>
        <p:spPr>
          <a:xfrm>
            <a:off x="1295400" y="6400800"/>
            <a:ext cx="381000" cy="1588"/>
          </a:xfrm>
          <a:prstGeom prst="straightConnector1">
            <a:avLst/>
          </a:prstGeom>
          <a:ln w="50800">
            <a:gradFill>
              <a:gsLst>
                <a:gs pos="0">
                  <a:srgbClr val="FF3399"/>
                </a:gs>
                <a:gs pos="25000">
                  <a:srgbClr val="FF0000"/>
                </a:gs>
                <a:gs pos="50000">
                  <a:srgbClr val="00B0F0"/>
                </a:gs>
                <a:gs pos="75000">
                  <a:srgbClr val="FF0000"/>
                </a:gs>
                <a:gs pos="100000">
                  <a:srgbClr val="3366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34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3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3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3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3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3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3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3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" y="1447800"/>
            <a:ext cx="8086725" cy="38576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904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1371600"/>
            <a:ext cx="7365902" cy="35052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59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43200" y="228600"/>
            <a:ext cx="3514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1066800"/>
            <a:ext cx="77057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3276600"/>
            <a:ext cx="6629400" cy="90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143000" y="4191000"/>
            <a:ext cx="6705600" cy="204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767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990600" y="1219200"/>
            <a:ext cx="74866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57400" y="381000"/>
            <a:ext cx="4810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684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76400" y="457200"/>
            <a:ext cx="59055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209800" y="3429000"/>
            <a:ext cx="498871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152400"/>
            <a:ext cx="1276350" cy="428625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2514600"/>
            <a:ext cx="600075" cy="438150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346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685800"/>
            <a:ext cx="7543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152400"/>
            <a:ext cx="1276350" cy="428625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2438400"/>
            <a:ext cx="600075" cy="438150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667000" y="2286000"/>
            <a:ext cx="33432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657600" y="3048000"/>
            <a:ext cx="441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447800" y="3733800"/>
            <a:ext cx="63436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733800" y="4495800"/>
            <a:ext cx="1695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962400" y="5029200"/>
            <a:ext cx="990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962400" y="5353050"/>
            <a:ext cx="10858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140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381000"/>
            <a:ext cx="73818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33400" y="104775"/>
            <a:ext cx="1276350" cy="428625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62000" y="1676400"/>
            <a:ext cx="600075" cy="438150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057400" y="1676400"/>
            <a:ext cx="3609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85925" y="2200275"/>
            <a:ext cx="57721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886075" y="3200400"/>
            <a:ext cx="2828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81200" y="3733800"/>
            <a:ext cx="457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733800" y="42672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14600" y="4724400"/>
            <a:ext cx="20955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200400" y="5105400"/>
            <a:ext cx="15049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524250" y="5562600"/>
            <a:ext cx="18859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908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62000" y="1371600"/>
            <a:ext cx="8022116" cy="3124200"/>
          </a:xfrm>
          <a:prstGeom prst="rect">
            <a:avLst/>
          </a:prstGeom>
          <a:ln w="88900" cap="sq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4443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934278" y="1676400"/>
            <a:ext cx="7752522" cy="2971800"/>
          </a:xfrm>
          <a:prstGeom prst="rect">
            <a:avLst/>
          </a:prstGeom>
          <a:ln w="88900" cap="sq" cmpd="thickThin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4273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381000"/>
            <a:ext cx="6819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09600" y="152400"/>
            <a:ext cx="1276350" cy="428625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62000" y="1371600"/>
            <a:ext cx="600075" cy="438150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800225" y="1295400"/>
            <a:ext cx="19335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914775" y="1295400"/>
            <a:ext cx="33242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2438400"/>
            <a:ext cx="70580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26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 rot="21086288">
            <a:off x="342950" y="556012"/>
            <a:ext cx="3432350" cy="769441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hi-IN" sz="4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प्राकृत </a:t>
            </a:r>
            <a:r>
              <a:rPr lang="hi-IN" sz="4400" dirty="0" smtClean="0">
                <a:ln>
                  <a:solidFill>
                    <a:schemeClr val="tx1"/>
                  </a:solidFill>
                  <a:prstDash val="sysDash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संख्याएँ</a:t>
            </a:r>
            <a:endParaRPr lang="en-US" sz="4400" dirty="0">
              <a:ln>
                <a:solidFill>
                  <a:schemeClr val="tx1"/>
                </a:solidFill>
                <a:prstDash val="sysDash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267200" y="228600"/>
            <a:ext cx="981075" cy="5143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434800"/>
            <a:ext cx="1362075" cy="18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685800" y="4419600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3200" dirty="0" smtClean="0"/>
              <a:t>प्राकृत संख्याए संख्याओं  का वह समूह होता है जिसमें केवल धनात्मक संख्याए होती है </a:t>
            </a:r>
            <a:r>
              <a:rPr lang="en-US" sz="3200" dirty="0" smtClean="0"/>
              <a:t>I </a:t>
            </a:r>
            <a:endParaRPr lang="en-US" sz="3200" dirty="0"/>
          </a:p>
        </p:txBody>
      </p:sp>
      <p:sp>
        <p:nvSpPr>
          <p:cNvPr id="37" name="Rectangle 36"/>
          <p:cNvSpPr/>
          <p:nvPr/>
        </p:nvSpPr>
        <p:spPr>
          <a:xfrm>
            <a:off x="1371600" y="5486400"/>
            <a:ext cx="601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dirty="0" smtClean="0"/>
              <a:t>प्राकृत संख्याओं  के समूह को  </a:t>
            </a:r>
            <a:r>
              <a:rPr lang="en-US" sz="2800" dirty="0" smtClean="0"/>
              <a:t>N </a:t>
            </a:r>
            <a:r>
              <a:rPr lang="hi-IN" sz="2800" dirty="0" smtClean="0"/>
              <a:t>से प्रकट किया जाता है </a:t>
            </a:r>
            <a:r>
              <a:rPr lang="en-US" sz="2800" dirty="0" smtClean="0"/>
              <a:t>I </a:t>
            </a:r>
            <a:endParaRPr lang="en-US" sz="28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1447800" y="2949714"/>
            <a:ext cx="7239000" cy="1165086"/>
            <a:chOff x="1905000" y="2949714"/>
            <a:chExt cx="7239000" cy="1165086"/>
          </a:xfrm>
        </p:grpSpPr>
        <p:sp>
          <p:nvSpPr>
            <p:cNvPr id="29" name="TextBox 28"/>
            <p:cNvSpPr txBox="1"/>
            <p:nvPr/>
          </p:nvSpPr>
          <p:spPr>
            <a:xfrm>
              <a:off x="4572000" y="2949714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>
                      <a:lumMod val="95000"/>
                    </a:schemeClr>
                  </a:solidFill>
                </a:rPr>
                <a:t>5</a:t>
              </a:r>
              <a:endParaRPr lang="en-US" sz="4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905000" y="2949714"/>
              <a:ext cx="7239000" cy="1165086"/>
              <a:chOff x="1905000" y="2949714"/>
              <a:chExt cx="7239000" cy="1165086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5257800" y="2949714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6</a:t>
                </a:r>
                <a:endParaRPr lang="en-US" sz="4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019800" y="2949714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7</a:t>
                </a:r>
                <a:endParaRPr lang="en-US" sz="4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629400" y="2949714"/>
                <a:ext cx="457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8</a:t>
                </a:r>
                <a:endParaRPr lang="en-US" sz="4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391400" y="2949714"/>
                <a:ext cx="457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9</a:t>
                </a:r>
                <a:endParaRPr lang="en-US" sz="4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905000" y="2949714"/>
                <a:ext cx="7239000" cy="1165086"/>
                <a:chOff x="1905000" y="2949714"/>
                <a:chExt cx="7239000" cy="1165086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3810000" y="2949714"/>
                  <a:ext cx="4572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4</a:t>
                  </a:r>
                  <a:endParaRPr lang="en-US" sz="4000" b="1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grpSp>
              <p:nvGrpSpPr>
                <p:cNvPr id="41" name="Group 40"/>
                <p:cNvGrpSpPr/>
                <p:nvPr/>
              </p:nvGrpSpPr>
              <p:grpSpPr>
                <a:xfrm>
                  <a:off x="1905000" y="2949714"/>
                  <a:ext cx="7239000" cy="1165086"/>
                  <a:chOff x="1905000" y="2949714"/>
                  <a:chExt cx="7239000" cy="1165086"/>
                </a:xfrm>
              </p:grpSpPr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3200400" y="2949714"/>
                    <a:ext cx="304800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3</a:t>
                    </a:r>
                    <a:endParaRPr lang="en-US" sz="4000" b="1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40" name="Group 39"/>
                  <p:cNvGrpSpPr/>
                  <p:nvPr/>
                </p:nvGrpSpPr>
                <p:grpSpPr>
                  <a:xfrm>
                    <a:off x="1905000" y="2949714"/>
                    <a:ext cx="7239000" cy="1165086"/>
                    <a:chOff x="1905000" y="2949714"/>
                    <a:chExt cx="7239000" cy="1165086"/>
                  </a:xfrm>
                </p:grpSpPr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2590800" y="2949714"/>
                      <a:ext cx="228600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  <a:endParaRPr lang="en-US" sz="40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p:txBody>
                </p:sp>
                <p:grpSp>
                  <p:nvGrpSpPr>
                    <p:cNvPr id="39" name="Group 38"/>
                    <p:cNvGrpSpPr/>
                    <p:nvPr/>
                  </p:nvGrpSpPr>
                  <p:grpSpPr>
                    <a:xfrm>
                      <a:off x="1905000" y="2949714"/>
                      <a:ext cx="7239000" cy="1165086"/>
                      <a:chOff x="1905000" y="2949714"/>
                      <a:chExt cx="7239000" cy="1165086"/>
                    </a:xfrm>
                  </p:grpSpPr>
                  <p:sp>
                    <p:nvSpPr>
                      <p:cNvPr id="25" name="TextBox 24"/>
                      <p:cNvSpPr txBox="1"/>
                      <p:nvPr/>
                    </p:nvSpPr>
                    <p:spPr>
                      <a:xfrm>
                        <a:off x="1905000" y="2949714"/>
                        <a:ext cx="228600" cy="70788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000" b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</a:rPr>
                          <a:t>1</a:t>
                        </a:r>
                        <a:endParaRPr lang="en-US" sz="4000" b="1" dirty="0">
                          <a:solidFill>
                            <a:schemeClr val="bg1">
                              <a:lumMod val="95000"/>
                            </a:schemeClr>
                          </a:solidFill>
                        </a:endParaRPr>
                      </a:p>
                    </p:txBody>
                  </p:sp>
                  <p:grpSp>
                    <p:nvGrpSpPr>
                      <p:cNvPr id="38" name="Group 37"/>
                      <p:cNvGrpSpPr/>
                      <p:nvPr/>
                    </p:nvGrpSpPr>
                    <p:grpSpPr>
                      <a:xfrm>
                        <a:off x="2133600" y="2971800"/>
                        <a:ext cx="7010400" cy="1143000"/>
                        <a:chOff x="2133600" y="2971800"/>
                        <a:chExt cx="7010400" cy="1143000"/>
                      </a:xfrm>
                    </p:grpSpPr>
                    <p:cxnSp>
                      <p:nvCxnSpPr>
                        <p:cNvPr id="12" name="Straight Connector 11"/>
                        <p:cNvCxnSpPr/>
                        <p:nvPr/>
                      </p:nvCxnSpPr>
                      <p:spPr>
                        <a:xfrm>
                          <a:off x="2133600" y="3657600"/>
                          <a:ext cx="0" cy="457200"/>
                        </a:xfrm>
                        <a:prstGeom prst="line">
                          <a:avLst/>
                        </a:prstGeom>
                        <a:ln w="539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" name="Straight Connector 13"/>
                        <p:cNvCxnSpPr/>
                        <p:nvPr/>
                      </p:nvCxnSpPr>
                      <p:spPr>
                        <a:xfrm>
                          <a:off x="2819400" y="3657600"/>
                          <a:ext cx="0" cy="457200"/>
                        </a:xfrm>
                        <a:prstGeom prst="line">
                          <a:avLst/>
                        </a:prstGeom>
                        <a:ln w="539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" name="Straight Connector 15"/>
                        <p:cNvCxnSpPr/>
                        <p:nvPr/>
                      </p:nvCxnSpPr>
                      <p:spPr>
                        <a:xfrm>
                          <a:off x="3429000" y="3657600"/>
                          <a:ext cx="0" cy="457200"/>
                        </a:xfrm>
                        <a:prstGeom prst="line">
                          <a:avLst/>
                        </a:prstGeom>
                        <a:ln w="539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" name="Straight Connector 16"/>
                        <p:cNvCxnSpPr/>
                        <p:nvPr/>
                      </p:nvCxnSpPr>
                      <p:spPr>
                        <a:xfrm>
                          <a:off x="4114800" y="3657600"/>
                          <a:ext cx="0" cy="457200"/>
                        </a:xfrm>
                        <a:prstGeom prst="line">
                          <a:avLst/>
                        </a:prstGeom>
                        <a:ln w="539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" name="Straight Connector 17"/>
                        <p:cNvCxnSpPr/>
                        <p:nvPr/>
                      </p:nvCxnSpPr>
                      <p:spPr>
                        <a:xfrm>
                          <a:off x="4800600" y="3581400"/>
                          <a:ext cx="0" cy="457200"/>
                        </a:xfrm>
                        <a:prstGeom prst="line">
                          <a:avLst/>
                        </a:prstGeom>
                        <a:ln w="539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" name="Straight Connector 18"/>
                        <p:cNvCxnSpPr/>
                        <p:nvPr/>
                      </p:nvCxnSpPr>
                      <p:spPr>
                        <a:xfrm>
                          <a:off x="5486400" y="3581400"/>
                          <a:ext cx="0" cy="457200"/>
                        </a:xfrm>
                        <a:prstGeom prst="line">
                          <a:avLst/>
                        </a:prstGeom>
                        <a:ln w="539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" name="Straight Connector 19"/>
                        <p:cNvCxnSpPr/>
                        <p:nvPr/>
                      </p:nvCxnSpPr>
                      <p:spPr>
                        <a:xfrm>
                          <a:off x="6172200" y="3581400"/>
                          <a:ext cx="0" cy="457200"/>
                        </a:xfrm>
                        <a:prstGeom prst="line">
                          <a:avLst/>
                        </a:prstGeom>
                        <a:ln w="539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" name="Straight Connector 20"/>
                        <p:cNvCxnSpPr/>
                        <p:nvPr/>
                      </p:nvCxnSpPr>
                      <p:spPr>
                        <a:xfrm>
                          <a:off x="6858000" y="3581400"/>
                          <a:ext cx="0" cy="457200"/>
                        </a:xfrm>
                        <a:prstGeom prst="line">
                          <a:avLst/>
                        </a:prstGeom>
                        <a:ln w="539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" name="Straight Connector 21"/>
                        <p:cNvCxnSpPr/>
                        <p:nvPr/>
                      </p:nvCxnSpPr>
                      <p:spPr>
                        <a:xfrm>
                          <a:off x="7620000" y="3581400"/>
                          <a:ext cx="0" cy="457200"/>
                        </a:xfrm>
                        <a:prstGeom prst="line">
                          <a:avLst/>
                        </a:prstGeom>
                        <a:ln w="539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" name="Straight Connector 22"/>
                        <p:cNvCxnSpPr/>
                        <p:nvPr/>
                      </p:nvCxnSpPr>
                      <p:spPr>
                        <a:xfrm>
                          <a:off x="8382000" y="3581400"/>
                          <a:ext cx="0" cy="457200"/>
                        </a:xfrm>
                        <a:prstGeom prst="line">
                          <a:avLst/>
                        </a:prstGeom>
                        <a:ln w="539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" name="Straight Arrow Connector 5"/>
                        <p:cNvCxnSpPr/>
                        <p:nvPr/>
                      </p:nvCxnSpPr>
                      <p:spPr>
                        <a:xfrm flipV="1">
                          <a:off x="2133600" y="3733800"/>
                          <a:ext cx="7010400" cy="152400"/>
                        </a:xfrm>
                        <a:prstGeom prst="straightConnector1">
                          <a:avLst/>
                        </a:prstGeom>
                        <a:ln w="98425">
                          <a:gradFill>
                            <a:gsLst>
                              <a:gs pos="0">
                                <a:srgbClr val="000000"/>
                              </a:gs>
                              <a:gs pos="20000">
                                <a:srgbClr val="000040"/>
                              </a:gs>
                              <a:gs pos="50000">
                                <a:srgbClr val="400040"/>
                              </a:gs>
                              <a:gs pos="75000">
                                <a:srgbClr val="8F0040"/>
                              </a:gs>
                              <a:gs pos="89999">
                                <a:srgbClr val="F27300"/>
                              </a:gs>
                              <a:gs pos="100000">
                                <a:srgbClr val="FFBF00"/>
                              </a:gs>
                            </a:gsLst>
                            <a:lin ang="5400000" scaled="0"/>
                          </a:gra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" name="TextBox 34"/>
                        <p:cNvSpPr txBox="1"/>
                        <p:nvPr/>
                      </p:nvSpPr>
                      <p:spPr>
                        <a:xfrm>
                          <a:off x="8077200" y="2971800"/>
                          <a:ext cx="1066800" cy="70788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4000" b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rPr>
                            <a:t>10</a:t>
                          </a:r>
                          <a:endParaRPr lang="en-US" sz="4000" b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609142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056E-7 L 0.79219 -0.010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2400"/>
            <a:ext cx="2009775" cy="533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597" y="838200"/>
            <a:ext cx="6781803" cy="191851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2912807"/>
            <a:ext cx="6781799" cy="211639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599" y="5181600"/>
            <a:ext cx="6781801" cy="1066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894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304800"/>
            <a:ext cx="65341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" y="1066800"/>
            <a:ext cx="7791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81200" y="2057400"/>
            <a:ext cx="4819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7034" y="2438400"/>
            <a:ext cx="852696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800" y="5181600"/>
            <a:ext cx="5048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842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685800"/>
            <a:ext cx="63246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609600" y="1981200"/>
            <a:ext cx="7696200" cy="225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1524000" y="4648200"/>
            <a:ext cx="6429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1524000" y="5610225"/>
            <a:ext cx="5895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770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1371600"/>
            <a:ext cx="679268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85800" y="2590800"/>
            <a:ext cx="77847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279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762000" y="533400"/>
            <a:ext cx="7505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441978" y="3048000"/>
            <a:ext cx="870202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919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85800"/>
            <a:ext cx="2773712" cy="79057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2362200"/>
            <a:ext cx="7356764" cy="18288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5451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190750" y="152400"/>
            <a:ext cx="4514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838200"/>
            <a:ext cx="7479714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002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85800" y="228600"/>
            <a:ext cx="1276350" cy="428625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62000" y="1676400"/>
            <a:ext cx="600075" cy="438150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914400" y="762000"/>
            <a:ext cx="78771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676400" y="1905000"/>
            <a:ext cx="5953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838200" y="2819400"/>
            <a:ext cx="7620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828800" y="4191000"/>
            <a:ext cx="5200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752600" y="5029200"/>
            <a:ext cx="51054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704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438400" y="304800"/>
            <a:ext cx="5181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62000" y="381000"/>
            <a:ext cx="1276350" cy="428625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1905000"/>
            <a:ext cx="600075" cy="438150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438400" y="1828800"/>
            <a:ext cx="3905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3581400" y="1828800"/>
            <a:ext cx="590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4800600" y="1905000"/>
            <a:ext cx="4286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438400" y="2590800"/>
            <a:ext cx="3857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590800" y="3657600"/>
            <a:ext cx="3305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590800" y="4648200"/>
            <a:ext cx="1905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058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011E-6 C 0.02604 0.00462 0.05226 0.00971 0.07326 0.0296 C 0.09427 0.04949 0.11719 0.1043 0.12604 0.11933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33673E-6 C -0.00608 -0.00348 -0.01198 -0.00695 -0.03073 0.01248 C -0.04948 0.03191 -0.09948 0.0999 -0.11233 0.11701 " pathEditMode="relative" ptsTypes="aaA">
                                      <p:cBhvr>
                                        <p:cTn id="36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409575"/>
            <a:ext cx="1276350" cy="428625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1905000"/>
            <a:ext cx="600075" cy="438150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90800" y="381000"/>
            <a:ext cx="4152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819400" y="1905000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52700" y="2943225"/>
            <a:ext cx="2781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600325" y="4191000"/>
            <a:ext cx="1285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667000" y="5029200"/>
            <a:ext cx="7524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116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524000" y="2568714"/>
            <a:ext cx="7162800" cy="1165086"/>
            <a:chOff x="1981200" y="2949714"/>
            <a:chExt cx="7162800" cy="1165086"/>
          </a:xfrm>
        </p:grpSpPr>
        <p:grpSp>
          <p:nvGrpSpPr>
            <p:cNvPr id="41" name="Group 40"/>
            <p:cNvGrpSpPr/>
            <p:nvPr/>
          </p:nvGrpSpPr>
          <p:grpSpPr>
            <a:xfrm>
              <a:off x="2133600" y="3581400"/>
              <a:ext cx="7010400" cy="533400"/>
              <a:chOff x="2133600" y="3581400"/>
              <a:chExt cx="7010400" cy="5334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133600" y="3657600"/>
                <a:ext cx="0" cy="457200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819400" y="3657600"/>
                <a:ext cx="0" cy="457200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429000" y="3657600"/>
                <a:ext cx="0" cy="457200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114800" y="3657600"/>
                <a:ext cx="0" cy="457200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800600" y="3581400"/>
                <a:ext cx="0" cy="457200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486400" y="3581400"/>
                <a:ext cx="0" cy="457200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172200" y="3581400"/>
                <a:ext cx="0" cy="457200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858000" y="3581400"/>
                <a:ext cx="0" cy="457200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620000" y="3581400"/>
                <a:ext cx="0" cy="457200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382000" y="3581400"/>
                <a:ext cx="0" cy="457200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flipV="1">
                <a:off x="2133600" y="3733800"/>
                <a:ext cx="7010400" cy="152400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1981200" y="2971800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>
                      <a:lumMod val="95000"/>
                    </a:schemeClr>
                  </a:solidFill>
                </a:rPr>
                <a:t>0</a:t>
              </a:r>
              <a:endParaRPr lang="en-US" sz="4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90800" y="2949714"/>
              <a:ext cx="228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>
                      <a:lumMod val="95000"/>
                    </a:schemeClr>
                  </a:solidFill>
                </a:rPr>
                <a:t>1</a:t>
              </a:r>
              <a:endParaRPr lang="en-US" sz="4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00400" y="2949714"/>
              <a:ext cx="228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>
                      <a:lumMod val="95000"/>
                    </a:schemeClr>
                  </a:solidFill>
                </a:rPr>
                <a:t>2</a:t>
              </a:r>
              <a:endParaRPr lang="en-US" sz="4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86200" y="2949714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>
                      <a:lumMod val="95000"/>
                    </a:schemeClr>
                  </a:solidFill>
                </a:rPr>
                <a:t>3</a:t>
              </a:r>
              <a:endParaRPr lang="en-US" sz="4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95800" y="2949714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>
                      <a:lumMod val="95000"/>
                    </a:schemeClr>
                  </a:solidFill>
                </a:rPr>
                <a:t>4</a:t>
              </a:r>
              <a:endParaRPr lang="en-US" sz="4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57800" y="2949714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>
                      <a:lumMod val="95000"/>
                    </a:schemeClr>
                  </a:solidFill>
                </a:rPr>
                <a:t>5</a:t>
              </a:r>
              <a:endParaRPr lang="en-US" sz="4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43600" y="2949714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>
                      <a:lumMod val="95000"/>
                    </a:schemeClr>
                  </a:solidFill>
                </a:rPr>
                <a:t>6</a:t>
              </a:r>
              <a:endParaRPr lang="en-US" sz="4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05600" y="2949714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>
                      <a:lumMod val="95000"/>
                    </a:schemeClr>
                  </a:solidFill>
                </a:rPr>
                <a:t>7</a:t>
              </a:r>
              <a:endParaRPr lang="en-US" sz="4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91400" y="2949714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>
                      <a:lumMod val="95000"/>
                    </a:schemeClr>
                  </a:solidFill>
                </a:rPr>
                <a:t>8</a:t>
              </a:r>
              <a:endParaRPr lang="en-US" sz="4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153400" y="2949714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>
                      <a:lumMod val="95000"/>
                    </a:schemeClr>
                  </a:solidFill>
                </a:rPr>
                <a:t>9</a:t>
              </a:r>
              <a:endParaRPr lang="en-US" sz="4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914400"/>
            <a:ext cx="1362075" cy="18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1066800" y="38100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3200" dirty="0" smtClean="0"/>
              <a:t>पूर्ण संख्याएँ  संख्याओं का वह समूह होता है जिसमें शुन्य तथा धनात्मक संख्याएँ होती है </a:t>
            </a:r>
            <a:r>
              <a:rPr lang="en-US" sz="3200" dirty="0" smtClean="0"/>
              <a:t>I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3200400" y="304800"/>
            <a:ext cx="3203121" cy="769441"/>
          </a:xfrm>
          <a:prstGeom prst="rect">
            <a:avLst/>
          </a:prstGeom>
          <a:gradFill>
            <a:gsLst>
              <a:gs pos="0">
                <a:srgbClr val="FFF200"/>
              </a:gs>
              <a:gs pos="100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hi-IN" sz="4400" dirty="0" smtClean="0"/>
              <a:t>पूर्ण संख्याएँ </a:t>
            </a:r>
            <a:endParaRPr lang="en-US" sz="4400" dirty="0"/>
          </a:p>
        </p:txBody>
      </p:sp>
      <p:sp>
        <p:nvSpPr>
          <p:cNvPr id="39" name="Rectangle 38"/>
          <p:cNvSpPr/>
          <p:nvPr/>
        </p:nvSpPr>
        <p:spPr>
          <a:xfrm>
            <a:off x="1295400" y="5018782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3200" dirty="0" smtClean="0"/>
              <a:t>पूर्ण संख्याओं  के समूह को  </a:t>
            </a:r>
            <a:r>
              <a:rPr lang="en-US" sz="3200" dirty="0" smtClean="0"/>
              <a:t>W  </a:t>
            </a:r>
            <a:r>
              <a:rPr lang="hi-IN" sz="3200" dirty="0" smtClean="0"/>
              <a:t>से प्रकट किया जाता है </a:t>
            </a:r>
            <a:r>
              <a:rPr lang="en-US" sz="3200" dirty="0" smtClean="0"/>
              <a:t>I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390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4912E-6 L 0.73386 0.010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 animBg="1"/>
      <p:bldP spid="3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048000" y="685800"/>
            <a:ext cx="40671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685800"/>
            <a:ext cx="1276350" cy="428625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1905000"/>
            <a:ext cx="600075" cy="438150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752725" y="1905000"/>
            <a:ext cx="17430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495550" y="2857500"/>
            <a:ext cx="14668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476500" y="4076700"/>
            <a:ext cx="1714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14600" y="5172075"/>
            <a:ext cx="990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019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133600" y="571500"/>
            <a:ext cx="5029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962150" y="1800225"/>
            <a:ext cx="48196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133600" y="3248025"/>
            <a:ext cx="4572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828800" y="4114800"/>
            <a:ext cx="50482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057400" y="5562600"/>
            <a:ext cx="4572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57200" y="533400"/>
            <a:ext cx="1276350" cy="428625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71525" y="2000250"/>
            <a:ext cx="600075" cy="438150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5007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981200" y="152400"/>
            <a:ext cx="47815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600200" y="1524000"/>
            <a:ext cx="5181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752600" y="2819400"/>
            <a:ext cx="510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286000" y="3810000"/>
            <a:ext cx="4191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630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3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362200" y="2647950"/>
            <a:ext cx="4191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752600" y="381000"/>
            <a:ext cx="53149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648200" y="3581400"/>
            <a:ext cx="5905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3200400"/>
            <a:ext cx="114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792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676400" y="0"/>
            <a:ext cx="53721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219200" y="2438400"/>
            <a:ext cx="59721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4724400" y="3048000"/>
            <a:ext cx="17240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324600" y="4343400"/>
            <a:ext cx="2667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248400" y="3886200"/>
            <a:ext cx="714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animated gif of camera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4419600"/>
            <a:ext cx="647700" cy="647700"/>
          </a:xfrm>
          <a:prstGeom prst="rect">
            <a:avLst/>
          </a:prstGeom>
          <a:noFill/>
        </p:spPr>
      </p:pic>
      <p:pic>
        <p:nvPicPr>
          <p:cNvPr id="10" name="Picture 2" descr="animated gif of camera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334000"/>
            <a:ext cx="647700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560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1066800"/>
            <a:ext cx="7772400" cy="4686300"/>
          </a:xfrm>
          <a:prstGeom prst="rect">
            <a:avLst/>
          </a:prstGeom>
          <a:ln w="228600" cap="sq" cmpd="thickThin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249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86000" y="523875"/>
            <a:ext cx="5038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62000" y="714375"/>
            <a:ext cx="1276350" cy="428625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23925" y="2152650"/>
            <a:ext cx="600075" cy="438150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009775" y="1828800"/>
            <a:ext cx="6219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733800" y="2971800"/>
            <a:ext cx="26289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200400" y="4114800"/>
            <a:ext cx="18383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276600" y="5486400"/>
            <a:ext cx="1857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083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409575"/>
            <a:ext cx="1276350" cy="428625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00125" y="1676400"/>
            <a:ext cx="600075" cy="438150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362200" y="200025"/>
            <a:ext cx="51339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429000" y="1524000"/>
            <a:ext cx="1190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124200" y="2590800"/>
            <a:ext cx="320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124200" y="3962400"/>
            <a:ext cx="1476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200400" y="5181600"/>
            <a:ext cx="15049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794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28650" y="152400"/>
            <a:ext cx="1276350" cy="428625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2000250"/>
            <a:ext cx="600075" cy="438150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71675" y="76200"/>
            <a:ext cx="70199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076450" y="1905000"/>
            <a:ext cx="30289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438400" y="2895600"/>
            <a:ext cx="3533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047875" y="3962400"/>
            <a:ext cx="31337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743200" y="4800600"/>
            <a:ext cx="1771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743200" y="5638800"/>
            <a:ext cx="2028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06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1905000" y="152400"/>
            <a:ext cx="68484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04850" y="152400"/>
            <a:ext cx="1276350" cy="428625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47725" y="2057400"/>
            <a:ext cx="600075" cy="438150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1600200" y="1981200"/>
            <a:ext cx="2200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2209800" y="2743200"/>
            <a:ext cx="35814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2133600" y="3581400"/>
            <a:ext cx="21621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2133600" y="4191000"/>
            <a:ext cx="1885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1752600" y="4800600"/>
            <a:ext cx="38385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2209800" y="5543550"/>
            <a:ext cx="2438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5029200" y="5562600"/>
            <a:ext cx="17621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171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762000" y="2568714"/>
            <a:ext cx="7924800" cy="1165086"/>
            <a:chOff x="762000" y="3178314"/>
            <a:chExt cx="7924800" cy="1165086"/>
          </a:xfrm>
        </p:grpSpPr>
        <p:grpSp>
          <p:nvGrpSpPr>
            <p:cNvPr id="40" name="Group 39"/>
            <p:cNvGrpSpPr/>
            <p:nvPr/>
          </p:nvGrpSpPr>
          <p:grpSpPr>
            <a:xfrm>
              <a:off x="762000" y="3962400"/>
              <a:ext cx="7924800" cy="381000"/>
              <a:chOff x="762000" y="3962400"/>
              <a:chExt cx="7924800" cy="3810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4419600" y="3962400"/>
                <a:ext cx="0" cy="38100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029200" y="3962400"/>
                <a:ext cx="0" cy="38100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638800" y="3962400"/>
                <a:ext cx="0" cy="38100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7010400" y="3962400"/>
                <a:ext cx="0" cy="38100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772400" y="3962400"/>
                <a:ext cx="0" cy="38100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382000" y="3962400"/>
                <a:ext cx="0" cy="38100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219200" y="3962400"/>
                <a:ext cx="0" cy="38100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828800" y="3962400"/>
                <a:ext cx="0" cy="38100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14600" y="3962400"/>
                <a:ext cx="0" cy="38100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200400" y="3962400"/>
                <a:ext cx="0" cy="38100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810000" y="3962400"/>
                <a:ext cx="0" cy="38100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324600" y="3962400"/>
                <a:ext cx="0" cy="38100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Arrow Connector 3"/>
              <p:cNvCxnSpPr/>
              <p:nvPr/>
            </p:nvCxnSpPr>
            <p:spPr>
              <a:xfrm flipV="1">
                <a:off x="762000" y="4114800"/>
                <a:ext cx="7924800" cy="76200"/>
              </a:xfrm>
              <a:prstGeom prst="straightConnector1">
                <a:avLst/>
              </a:prstGeom>
              <a:ln w="47625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4191000" y="3276600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0</a:t>
              </a:r>
              <a:endParaRPr lang="en-US" sz="4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05200" y="3254514"/>
              <a:ext cx="609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-1</a:t>
              </a:r>
              <a:endParaRPr lang="en-US" sz="4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19400" y="3254514"/>
              <a:ext cx="609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-2</a:t>
              </a:r>
              <a:endParaRPr lang="en-US" sz="4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09800" y="32766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-3</a:t>
              </a:r>
              <a:endParaRPr lang="en-US" sz="4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24000" y="3254514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-4</a:t>
              </a:r>
              <a:endParaRPr lang="en-US" sz="4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14400" y="3254514"/>
              <a:ext cx="609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-5</a:t>
              </a:r>
              <a:endParaRPr lang="en-US" sz="4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00600" y="3254514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10200" y="3254514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2</a:t>
              </a:r>
              <a:endParaRPr lang="en-US" sz="4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96000" y="3254514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3</a:t>
              </a:r>
              <a:endParaRPr lang="en-US" sz="4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81800" y="3200400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4</a:t>
              </a:r>
              <a:endParaRPr lang="en-US" sz="4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43800" y="3200400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5</a:t>
              </a:r>
              <a:endParaRPr lang="en-US" sz="4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153400" y="3178314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6</a:t>
              </a:r>
              <a:endParaRPr lang="en-US" sz="40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914400"/>
            <a:ext cx="15144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76600" y="914400"/>
            <a:ext cx="130016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4038600" y="76200"/>
            <a:ext cx="1752600" cy="830997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7030A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hi-IN" sz="4800" dirty="0" smtClean="0"/>
              <a:t>पूर्णांक</a:t>
            </a:r>
            <a:endParaRPr lang="en-US" sz="4800" dirty="0"/>
          </a:p>
        </p:txBody>
      </p:sp>
      <p:sp>
        <p:nvSpPr>
          <p:cNvPr id="35" name="Rectangle 34"/>
          <p:cNvSpPr/>
          <p:nvPr/>
        </p:nvSpPr>
        <p:spPr>
          <a:xfrm>
            <a:off x="1143000" y="3886200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3200" dirty="0" smtClean="0"/>
              <a:t>पूर्णांक संख्याओं  का वह समूह होता है जिसमें ऋणात्मक संख्याएँ , शून्य तथा धनात्मक  संख्याएँ होती हैं </a:t>
            </a:r>
            <a:r>
              <a:rPr lang="en-US" sz="3200" dirty="0" smtClean="0"/>
              <a:t>I 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1295400" y="5410200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3200" dirty="0" smtClean="0"/>
              <a:t>पूर्णांकों  के समूह को  </a:t>
            </a:r>
            <a:r>
              <a:rPr lang="en-US" sz="3200" dirty="0" smtClean="0"/>
              <a:t>Z  </a:t>
            </a:r>
            <a:r>
              <a:rPr lang="hi-IN" sz="3200" dirty="0" smtClean="0"/>
              <a:t>से प्रकट किया जाता है </a:t>
            </a:r>
            <a:r>
              <a:rPr lang="en-US" sz="3200" dirty="0" smtClean="0"/>
              <a:t>I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123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7169E-6 L 0.36666 0.006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7169E-6 L -0.32934 0.006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52400"/>
            <a:ext cx="2028825" cy="6096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14400"/>
            <a:ext cx="7029450" cy="5124450"/>
          </a:xfrm>
          <a:prstGeom prst="rect">
            <a:avLst/>
          </a:prstGeom>
          <a:ln w="88900" cap="sq" cmpd="thickThin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4437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986553" cy="3629025"/>
          </a:xfrm>
          <a:prstGeom prst="rect">
            <a:avLst/>
          </a:prstGeom>
          <a:ln w="88900" cap="sq" cmpd="thickThin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460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685800"/>
            <a:ext cx="5781675" cy="67627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2286000"/>
            <a:ext cx="7238328" cy="24574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766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609600" y="0"/>
            <a:ext cx="7620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143000" y="1876425"/>
            <a:ext cx="14859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3581400" y="1905000"/>
            <a:ext cx="1143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5600700" y="1981200"/>
            <a:ext cx="7239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6705600" y="19812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143000" y="2667000"/>
            <a:ext cx="13811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3600450" y="2971800"/>
            <a:ext cx="666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066800" y="3886200"/>
            <a:ext cx="11715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3495675" y="4114800"/>
            <a:ext cx="12287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5543550" y="4038600"/>
            <a:ext cx="1009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7105650" y="4114800"/>
            <a:ext cx="8953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143000" y="5410200"/>
            <a:ext cx="18573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3514725" y="5276850"/>
            <a:ext cx="16668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5638800" y="5410200"/>
            <a:ext cx="10191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633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7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7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2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8600"/>
            <a:ext cx="2019300" cy="4953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76400"/>
            <a:ext cx="6690008" cy="3581400"/>
          </a:xfrm>
          <a:prstGeom prst="rect">
            <a:avLst/>
          </a:prstGeom>
          <a:ln w="88900" cap="sq" cmpd="thickThin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FFFF00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7332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2226" name="Picture 2" descr="Thanks Graphic #147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04800"/>
            <a:ext cx="7696200" cy="6100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546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90800" y="144959"/>
            <a:ext cx="3704860" cy="769441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rgbClr val="FF000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hi-IN" sz="4400" dirty="0" smtClean="0"/>
              <a:t>परिमेय संख्याएँ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762000" y="571500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dirty="0" smtClean="0"/>
              <a:t>परिमेय संख्यायों को </a:t>
            </a:r>
            <a:r>
              <a:rPr lang="en-US" sz="2800" dirty="0" smtClean="0"/>
              <a:t>Q  </a:t>
            </a:r>
            <a:r>
              <a:rPr lang="hi-IN" sz="2800" dirty="0" smtClean="0"/>
              <a:t>से प्रकट किया जाता है </a:t>
            </a:r>
            <a:r>
              <a:rPr lang="en-US" sz="2800" dirty="0" smtClean="0"/>
              <a:t>I </a:t>
            </a:r>
            <a:endParaRPr lang="en-US" sz="28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4114800"/>
            <a:ext cx="6934200" cy="12954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2705100"/>
            <a:ext cx="66865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3657600"/>
            <a:ext cx="7315200" cy="188595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914400"/>
            <a:ext cx="15144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76600" y="914400"/>
            <a:ext cx="130016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animated gif of big brother camera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0" y="4953000"/>
            <a:ext cx="1371600" cy="110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82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7169E-6 L 0.36666 0.006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3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7169E-6 L -0.32934 0.006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391400" cy="4267200"/>
          </a:xfrm>
          <a:prstGeom prst="rect">
            <a:avLst/>
          </a:prstGeom>
          <a:noFill/>
          <a:ln w="254000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989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33400" y="152400"/>
            <a:ext cx="1276350" cy="4286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762000"/>
            <a:ext cx="7210425" cy="51435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42925" y="1447800"/>
            <a:ext cx="600075" cy="43815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1600200"/>
            <a:ext cx="6858000" cy="1704975"/>
          </a:xfrm>
          <a:prstGeom prst="rect">
            <a:avLst/>
          </a:prstGeom>
          <a:ln w="38100" cap="sq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52600" y="1524000"/>
            <a:ext cx="5591175" cy="86677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197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447800" y="2514600"/>
            <a:ext cx="914400" cy="1361420"/>
            <a:chOff x="1828800" y="4724400"/>
            <a:chExt cx="914400" cy="1361420"/>
          </a:xfrm>
        </p:grpSpPr>
        <p:sp>
          <p:nvSpPr>
            <p:cNvPr id="16" name="TextBox 15"/>
            <p:cNvSpPr txBox="1"/>
            <p:nvPr/>
          </p:nvSpPr>
          <p:spPr>
            <a:xfrm>
              <a:off x="2057400" y="48768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828800" y="4724400"/>
              <a:ext cx="914400" cy="1361420"/>
              <a:chOff x="1828800" y="4724400"/>
              <a:chExt cx="914400" cy="1361420"/>
            </a:xfrm>
          </p:grpSpPr>
          <p:pic>
            <p:nvPicPr>
              <p:cNvPr id="3082" name="Picture 10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62200" y="4724400"/>
                <a:ext cx="167736" cy="762000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1828800" y="4876800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1</a:t>
                </a:r>
                <a:endParaRPr lang="en-US" sz="2800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1828800" y="5486400"/>
                <a:ext cx="838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2133600" y="556260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2</a:t>
                </a:r>
                <a:endParaRPr lang="en-US" sz="2800" dirty="0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2438400" y="304800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2971800" y="2438400"/>
            <a:ext cx="1219200" cy="1371600"/>
            <a:chOff x="3962400" y="4638020"/>
            <a:chExt cx="1219200" cy="1371600"/>
          </a:xfrm>
        </p:grpSpPr>
        <p:grpSp>
          <p:nvGrpSpPr>
            <p:cNvPr id="34" name="Group 33"/>
            <p:cNvGrpSpPr/>
            <p:nvPr/>
          </p:nvGrpSpPr>
          <p:grpSpPr>
            <a:xfrm>
              <a:off x="3962400" y="4638020"/>
              <a:ext cx="1219200" cy="904220"/>
              <a:chOff x="3962400" y="4638020"/>
              <a:chExt cx="1219200" cy="90422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4038600" y="4638020"/>
                <a:ext cx="1143000" cy="904220"/>
                <a:chOff x="4038600" y="4638020"/>
                <a:chExt cx="1143000" cy="904220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4038600" y="4638020"/>
                  <a:ext cx="1143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2+3</a:t>
                  </a:r>
                  <a:endParaRPr lang="en-US" sz="2800" dirty="0"/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114800" y="5095220"/>
                  <a:ext cx="6096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>
                  <a:off x="4191000" y="5019020"/>
                  <a:ext cx="45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2</a:t>
                  </a:r>
                  <a:endParaRPr lang="en-US" sz="2800" dirty="0"/>
                </a:p>
              </p:txBody>
            </p: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3962400" y="5486400"/>
                <a:ext cx="9144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4191000" y="54864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038600" y="304800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4495800" y="2514600"/>
            <a:ext cx="914400" cy="1342310"/>
            <a:chOff x="5029200" y="4572000"/>
            <a:chExt cx="914400" cy="1342310"/>
          </a:xfrm>
        </p:grpSpPr>
        <p:sp>
          <p:nvSpPr>
            <p:cNvPr id="43" name="TextBox 42"/>
            <p:cNvSpPr txBox="1"/>
            <p:nvPr/>
          </p:nvSpPr>
          <p:spPr>
            <a:xfrm>
              <a:off x="5410200" y="49530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029200" y="4572000"/>
              <a:ext cx="914400" cy="1342310"/>
              <a:chOff x="5029200" y="4648200"/>
              <a:chExt cx="914400" cy="134231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5029200" y="4648200"/>
                <a:ext cx="914400" cy="838200"/>
                <a:chOff x="5029200" y="4648200"/>
                <a:chExt cx="914400" cy="838200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5334000" y="4648200"/>
                  <a:ext cx="457200" cy="523220"/>
                  <a:chOff x="5334000" y="4648200"/>
                  <a:chExt cx="457200" cy="523220"/>
                </a:xfrm>
              </p:grpSpPr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5410200" y="4648200"/>
                    <a:ext cx="3048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/>
                      <a:t>5</a:t>
                    </a:r>
                    <a:endParaRPr lang="en-US" sz="2800" dirty="0"/>
                  </a:p>
                </p:txBody>
              </p: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5334000" y="5105400"/>
                    <a:ext cx="4572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5029200" y="5486400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/>
              <p:cNvSpPr txBox="1"/>
              <p:nvPr/>
            </p:nvSpPr>
            <p:spPr>
              <a:xfrm>
                <a:off x="5334000" y="5467290"/>
                <a:ext cx="30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2</a:t>
                </a:r>
                <a:endParaRPr lang="en-US" sz="2800" dirty="0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5638800" y="304800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6096000" y="2819400"/>
            <a:ext cx="990600" cy="980420"/>
            <a:chOff x="6629400" y="4953000"/>
            <a:chExt cx="990600" cy="98042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6781800" y="5410200"/>
              <a:ext cx="4572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6629400" y="4953000"/>
              <a:ext cx="990600" cy="980420"/>
              <a:chOff x="6629400" y="4953000"/>
              <a:chExt cx="990600" cy="980420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6858000" y="4953000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5</a:t>
                </a:r>
                <a:endParaRPr lang="en-US" sz="28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629400" y="5410200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2 x 2</a:t>
                </a:r>
                <a:endParaRPr lang="en-US" sz="2800" dirty="0"/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7620000" y="2819400"/>
            <a:ext cx="457200" cy="980420"/>
            <a:chOff x="7010400" y="4953000"/>
            <a:chExt cx="457200" cy="98042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7010400" y="5410200"/>
              <a:ext cx="4572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7086600" y="4953000"/>
              <a:ext cx="381000" cy="980420"/>
              <a:chOff x="7924800" y="4953000"/>
              <a:chExt cx="381000" cy="980420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7924800" y="4953000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5</a:t>
                </a:r>
                <a:endParaRPr lang="en-US" sz="28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924800" y="5410200"/>
                <a:ext cx="228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4</a:t>
                </a:r>
                <a:endParaRPr lang="en-US" sz="2800" dirty="0"/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7086600" y="304800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90675" y="3810000"/>
            <a:ext cx="5724525" cy="9239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62200" y="4876800"/>
            <a:ext cx="4076700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97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  <p:bldP spid="49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304800"/>
            <a:ext cx="1647825" cy="37147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152400"/>
            <a:ext cx="6553200" cy="199072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38400" y="2286000"/>
            <a:ext cx="3762375" cy="8763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276600"/>
            <a:ext cx="5000625" cy="142875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200400"/>
            <a:ext cx="5591175" cy="16383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" y="5029200"/>
            <a:ext cx="8524875" cy="112395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717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On-screen Show (4:3)</PresentationFormat>
  <Paragraphs>132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1</cp:revision>
  <dcterms:created xsi:type="dcterms:W3CDTF">2006-08-16T00:00:00Z</dcterms:created>
  <dcterms:modified xsi:type="dcterms:W3CDTF">2016-08-29T09:20:39Z</dcterms:modified>
</cp:coreProperties>
</file>