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B9501-91FB-4123-8730-F7612558EDF2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51EA1-1B9A-4E29-8BD7-88318B63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0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CBE29-5FB6-4A97-9B2C-C4D0AE5CA44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Raw%20material/Videos/Animation-%20Types%20of%20Angles%20-%20YouTube.FLV" TargetMode="Externa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hyperlink" Target="Raw%20material/Videos/Adjacent%20Angles%20-%20YourTeacher.com%20-%20Geometry%20Help%20-%20YouTube.MP4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Raw%20material/Videos/Ch05_09%20Linear%20Pair%20of%20Angles%20-%20YouTube.MP4" TargetMode="Externa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Raw%20material/Videos/vertically%20opposite%20angle%20are%20equal-class-9th%20;math's-lakshya%20education%20-math's%20guru%20no.%201%20-%20YouTube.MP4" TargetMode="Externa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13" Type="http://schemas.openxmlformats.org/officeDocument/2006/relationships/slide" Target="slide56.xml"/><Relationship Id="rId3" Type="http://schemas.openxmlformats.org/officeDocument/2006/relationships/slide" Target="slide2.xml"/><Relationship Id="rId7" Type="http://schemas.openxmlformats.org/officeDocument/2006/relationships/slide" Target="slide29.xml"/><Relationship Id="rId12" Type="http://schemas.openxmlformats.org/officeDocument/2006/relationships/slide" Target="slide5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11" Type="http://schemas.openxmlformats.org/officeDocument/2006/relationships/slide" Target="slide49.xml"/><Relationship Id="rId5" Type="http://schemas.openxmlformats.org/officeDocument/2006/relationships/slide" Target="slide16.xml"/><Relationship Id="rId10" Type="http://schemas.openxmlformats.org/officeDocument/2006/relationships/slide" Target="slide42.xml"/><Relationship Id="rId4" Type="http://schemas.openxmlformats.org/officeDocument/2006/relationships/image" Target="../media/image3.gif"/><Relationship Id="rId9" Type="http://schemas.openxmlformats.org/officeDocument/2006/relationships/slide" Target="slide76.xml"/><Relationship Id="rId14" Type="http://schemas.openxmlformats.org/officeDocument/2006/relationships/slide" Target="slide6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7.jpeg"/><Relationship Id="rId5" Type="http://schemas.openxmlformats.org/officeDocument/2006/relationships/image" Target="../media/image59.png"/><Relationship Id="rId10" Type="http://schemas.openxmlformats.org/officeDocument/2006/relationships/hyperlink" Target="Raw%20material/Videos/Vertically%20opposite%20angles%20are%20always%20equal%20-%20Theorem%20(2%20of%202)%20-%20YouTube.FLV" TargetMode="External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75.png"/><Relationship Id="rId9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8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gif"/><Relationship Id="rId4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Raw%20material/Videos/CBSE%20Class%209%20Math%20Introductory%20Video-%20Lines%20and%20Angles%20(Meritnation.com)%20-%20YouTube.FLV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gif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Raw%20material/Videos/Angles%20in%20parallel%20lines-%20corresponding%20angles%20-%20YouTube.FLV" TargetMode="External"/><Relationship Id="rId3" Type="http://schemas.openxmlformats.org/officeDocument/2006/relationships/image" Target="../media/image148.png"/><Relationship Id="rId7" Type="http://schemas.openxmlformats.org/officeDocument/2006/relationships/image" Target="../media/image14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11" Type="http://schemas.openxmlformats.org/officeDocument/2006/relationships/image" Target="../media/image7.jpeg"/><Relationship Id="rId5" Type="http://schemas.openxmlformats.org/officeDocument/2006/relationships/image" Target="../media/image164.png"/><Relationship Id="rId10" Type="http://schemas.openxmlformats.org/officeDocument/2006/relationships/hyperlink" Target="Raw%20material/Videos/Angles%20in%20parallel%20lines-%20alternate%20angles%20-%20YouTube.flv" TargetMode="External"/><Relationship Id="rId4" Type="http://schemas.openxmlformats.org/officeDocument/2006/relationships/image" Target="../media/image163.png"/><Relationship Id="rId9" Type="http://schemas.openxmlformats.org/officeDocument/2006/relationships/image" Target="../media/image153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4.png"/><Relationship Id="rId4" Type="http://schemas.openxmlformats.org/officeDocument/2006/relationships/image" Target="../media/image18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199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4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7.png"/><Relationship Id="rId4" Type="http://schemas.openxmlformats.org/officeDocument/2006/relationships/image" Target="../media/image20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Relationship Id="rId9" Type="http://schemas.openxmlformats.org/officeDocument/2006/relationships/image" Target="../media/image21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7" Type="http://schemas.openxmlformats.org/officeDocument/2006/relationships/image" Target="../media/image7.jpe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Raw%20material/Videos/angle%20sum%20property%20-%20YouTube.flv" TargetMode="External"/><Relationship Id="rId5" Type="http://schemas.openxmlformats.org/officeDocument/2006/relationships/image" Target="../media/image217.png"/><Relationship Id="rId4" Type="http://schemas.openxmlformats.org/officeDocument/2006/relationships/image" Target="../media/image2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Raw%20material/Videos/Triangle%20EXTERIOR%20Angle%20Sum%20-%20YouTube.MP4" TargetMode="External"/><Relationship Id="rId5" Type="http://schemas.openxmlformats.org/officeDocument/2006/relationships/image" Target="../media/image7.jpeg"/><Relationship Id="rId4" Type="http://schemas.openxmlformats.org/officeDocument/2006/relationships/hyperlink" Target="Raw%20material/Videos/G7%20Exterior%20Angles%20Triangle%20Finding%20the%20Unknown%20Angle%20-%20YouTube.flv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2.png"/><Relationship Id="rId4" Type="http://schemas.openxmlformats.org/officeDocument/2006/relationships/image" Target="../media/image6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2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6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57200"/>
            <a:ext cx="3929062" cy="5583404"/>
          </a:xfrm>
          <a:prstGeom prst="bevel">
            <a:avLst>
              <a:gd name="adj" fmla="val 9994"/>
            </a:avLst>
          </a:prstGeom>
          <a:noFill/>
          <a:ln w="76200">
            <a:solidFill>
              <a:srgbClr val="C93AD8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 rot="16200000">
            <a:off x="-2104768" y="2900692"/>
            <a:ext cx="6139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Kruti Dev 016" pitchFamily="2" charset="0"/>
              </a:rPr>
              <a:t>js</a:t>
            </a:r>
            <a:r>
              <a:rPr lang="en-US" sz="4000" dirty="0" smtClean="0">
                <a:latin typeface="Kruti Dev 016" pitchFamily="2" charset="0"/>
              </a:rPr>
              <a:t>[</a:t>
            </a:r>
            <a:r>
              <a:rPr lang="en-US" sz="4000" dirty="0" err="1" smtClean="0">
                <a:latin typeface="Kruti Dev 016" pitchFamily="2" charset="0"/>
              </a:rPr>
              <a:t>kk</a:t>
            </a:r>
            <a:r>
              <a:rPr lang="en-US" sz="4000" dirty="0" smtClean="0">
                <a:latin typeface="Kruti Dev 016" pitchFamily="2" charset="0"/>
              </a:rPr>
              <a:t>,¡ </a:t>
            </a:r>
            <a:r>
              <a:rPr lang="en-US" sz="4000" dirty="0" err="1" smtClean="0">
                <a:latin typeface="Kruti Dev 016" pitchFamily="2" charset="0"/>
              </a:rPr>
              <a:t>vkSj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dks.k</a:t>
            </a:r>
            <a:r>
              <a:rPr lang="en-US" sz="4000" dirty="0" smtClean="0">
                <a:latin typeface="Kruti Dev 016" pitchFamily="2" charset="0"/>
              </a:rPr>
              <a:t> </a:t>
            </a:r>
            <a:endParaRPr lang="en-US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8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971800" y="152400"/>
            <a:ext cx="3352800" cy="523875"/>
          </a:xfrm>
          <a:prstGeom prst="rect">
            <a:avLst/>
          </a:prstGeom>
          <a:ln w="38100" cap="sq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FFFF00"/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pc6\Desktop\Chapter-6 -9\Raw material\Pics\straight-angles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514600"/>
            <a:ext cx="4476750" cy="309562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295400"/>
            <a:ext cx="48958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82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895600" y="304800"/>
            <a:ext cx="3467100" cy="495300"/>
          </a:xfrm>
          <a:prstGeom prst="rect">
            <a:avLst/>
          </a:prstGeom>
          <a:ln w="38100" cap="sq">
            <a:solidFill>
              <a:srgbClr val="C93AD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pc6\Desktop\Chapter-6 -9\Raw material\Pics\reflexangles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286000" y="1447800"/>
            <a:ext cx="4629150" cy="2943225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676400" y="4648200"/>
            <a:ext cx="57245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650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209800" y="381000"/>
            <a:ext cx="5019675" cy="54292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C:\Users\pc6\Desktop\Chapter-6 -9\Raw material\Pics\images 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3200400" y="1219200"/>
            <a:ext cx="2924175" cy="3071051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295400" y="4343400"/>
            <a:ext cx="70675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395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133600" y="457200"/>
            <a:ext cx="5257800" cy="55245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295400" y="4267200"/>
            <a:ext cx="7153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pc6\Desktop\Chapter-6 -9\Raw material\Pics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828800"/>
            <a:ext cx="4360985" cy="1889760"/>
          </a:xfrm>
          <a:prstGeom prst="rect">
            <a:avLst/>
          </a:prstGeom>
          <a:noFill/>
        </p:spPr>
      </p:pic>
      <p:pic>
        <p:nvPicPr>
          <p:cNvPr id="7" name="Picture 2" descr="https://encrypted-tbn2.gstatic.com/images?q=tbn:ANd9GcT01e3QQcJCA8kHgBKp-ONbbnOesAgYEGNExqPOEL3I7Bpemp_L4w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2057400"/>
            <a:ext cx="1495425" cy="1257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409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514600" y="304800"/>
            <a:ext cx="4448175" cy="44767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C:\Users\pc6\Desktop\Chapter-6 -9\Raw material\Pics\images (4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5410200" y="3352800"/>
            <a:ext cx="2743200" cy="274320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524000" y="3429000"/>
            <a:ext cx="3800475" cy="255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914400"/>
            <a:ext cx="69935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s://encrypted-tbn2.gstatic.com/images?q=tbn:ANd9GcT01e3QQcJCA8kHgBKp-ONbbnOesAgYEGNExqPOEL3I7Bpemp_L4w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124200"/>
            <a:ext cx="990600" cy="832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551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0" y="152400"/>
            <a:ext cx="4962525" cy="60007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C:\Users\pc6\Desktop\Chapter-6 -9\Raw material\Pics\pict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76400"/>
            <a:ext cx="3640299" cy="2324100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371600" y="4495800"/>
            <a:ext cx="65055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s://encrypted-tbn2.gstatic.com/images?q=tbn:ANd9GcT01e3QQcJCA8kHgBKp-ONbbnOesAgYEGNExqPOEL3I7Bpemp_L4w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124200"/>
            <a:ext cx="990600" cy="832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098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371600" y="3962400"/>
            <a:ext cx="6781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600200" y="228600"/>
            <a:ext cx="5991225" cy="542925"/>
          </a:xfrm>
          <a:prstGeom prst="rect">
            <a:avLst/>
          </a:prstGeom>
          <a:ln w="38100" cap="sq">
            <a:solidFill>
              <a:srgbClr val="C93AD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743200" y="685800"/>
            <a:ext cx="3581400" cy="334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s://encrypted-tbn2.gstatic.com/images?q=tbn:ANd9GcT01e3QQcJCA8kHgBKp-ONbbnOesAgYEGNExqPOEL3I7Bpemp_L4w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124200"/>
            <a:ext cx="990600" cy="832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51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1828800"/>
            <a:ext cx="6734175" cy="11525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381000"/>
            <a:ext cx="6124575" cy="590550"/>
          </a:xfrm>
          <a:prstGeom prst="rect">
            <a:avLst/>
          </a:prstGeom>
          <a:ln w="38100" cap="sq">
            <a:solidFill>
              <a:srgbClr val="C93AD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3810000"/>
            <a:ext cx="6781800" cy="105727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73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876800" y="4419600"/>
            <a:ext cx="3695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1752600" y="2209800"/>
            <a:ext cx="1600200" cy="1447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66800" y="2895600"/>
            <a:ext cx="2895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57800" y="3124200"/>
            <a:ext cx="2895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57800" y="1905000"/>
            <a:ext cx="2895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228600"/>
            <a:ext cx="5553075" cy="6191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4495800"/>
            <a:ext cx="2019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328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905000" y="381000"/>
            <a:ext cx="57912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90800" y="1524000"/>
            <a:ext cx="5619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429000" y="2514600"/>
            <a:ext cx="31623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914400" y="457200"/>
            <a:ext cx="7524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14400" y="1676400"/>
            <a:ext cx="1028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4600" y="4495800"/>
            <a:ext cx="57245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61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228600"/>
            <a:ext cx="119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800" dirty="0" smtClean="0">
                <a:solidFill>
                  <a:prstClr val="black"/>
                </a:solidFill>
              </a:rPr>
              <a:t>भूमिका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895600" y="838200"/>
            <a:ext cx="4004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i-IN" sz="2800" dirty="0" smtClean="0">
                <a:solidFill>
                  <a:prstClr val="black"/>
                </a:solidFill>
              </a:rPr>
              <a:t>शिर्षाभिमुख कोण परिमेय 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1800" y="1371600"/>
            <a:ext cx="2286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i-IN" sz="2800" dirty="0" smtClean="0">
                <a:solidFill>
                  <a:prstClr val="black"/>
                </a:solidFill>
              </a:rPr>
              <a:t>प्रशनावली</a:t>
            </a:r>
            <a:r>
              <a:rPr lang="en-US" sz="2800" dirty="0" smtClean="0">
                <a:solidFill>
                  <a:prstClr val="black"/>
                </a:solidFill>
              </a:rPr>
              <a:t> 6.1</a:t>
            </a:r>
            <a:r>
              <a:rPr lang="hi-IN" sz="28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24214" y="1905000"/>
            <a:ext cx="5052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i-IN" sz="2800" dirty="0" smtClean="0">
                <a:solidFill>
                  <a:prstClr val="black"/>
                </a:solidFill>
              </a:rPr>
              <a:t>समान्तर रेखाएं और तिर्यक रेखा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2448580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i-IN" sz="2800" dirty="0" smtClean="0">
                <a:solidFill>
                  <a:prstClr val="black"/>
                </a:solidFill>
              </a:rPr>
              <a:t>संगत कोण अभिगृहीत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0" y="2971800"/>
            <a:ext cx="3813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i-IN" sz="2800" dirty="0" smtClean="0">
                <a:solidFill>
                  <a:prstClr val="black"/>
                </a:solidFill>
              </a:rPr>
              <a:t>एकांतर कोण अभिगृहीत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25743" y="3505200"/>
            <a:ext cx="4698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i-IN" sz="2800" dirty="0" smtClean="0">
                <a:solidFill>
                  <a:prstClr val="black"/>
                </a:solidFill>
              </a:rPr>
              <a:t>एक ही रेखा के समान्तर रेखाएँ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24200" y="4038600"/>
            <a:ext cx="2286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i-IN" sz="2800" dirty="0" smtClean="0">
                <a:solidFill>
                  <a:prstClr val="black"/>
                </a:solidFill>
              </a:rPr>
              <a:t>प्रशनावली</a:t>
            </a:r>
            <a:r>
              <a:rPr lang="en-US" sz="2800" dirty="0" smtClean="0">
                <a:solidFill>
                  <a:prstClr val="black"/>
                </a:solidFill>
              </a:rPr>
              <a:t> 6.2</a:t>
            </a:r>
            <a:r>
              <a:rPr lang="hi-IN" sz="28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24200" y="4572000"/>
            <a:ext cx="4100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i-IN" sz="2800" dirty="0" smtClean="0">
                <a:solidFill>
                  <a:prstClr val="black"/>
                </a:solidFill>
              </a:rPr>
              <a:t>त्रिभुज का कोण योग गुण </a:t>
            </a:r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105400"/>
            <a:ext cx="24479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205406" y="5638800"/>
            <a:ext cx="2286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i-IN" sz="2800" dirty="0" smtClean="0">
                <a:solidFill>
                  <a:prstClr val="black"/>
                </a:solidFill>
              </a:rPr>
              <a:t>प्रशनावली</a:t>
            </a:r>
            <a:r>
              <a:rPr lang="en-US" sz="2800" dirty="0" smtClean="0">
                <a:solidFill>
                  <a:prstClr val="black"/>
                </a:solidFill>
              </a:rPr>
              <a:t> 6.3</a:t>
            </a:r>
            <a:r>
              <a:rPr lang="hi-IN" sz="2800" dirty="0" smtClean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6" name="Picture 60" descr="Forward 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28600"/>
            <a:ext cx="723900" cy="457200"/>
          </a:xfrm>
          <a:prstGeom prst="rect">
            <a:avLst/>
          </a:prstGeom>
          <a:noFill/>
        </p:spPr>
      </p:pic>
      <p:pic>
        <p:nvPicPr>
          <p:cNvPr id="17" name="Picture 60" descr="Forward 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838200"/>
            <a:ext cx="723900" cy="457200"/>
          </a:xfrm>
          <a:prstGeom prst="rect">
            <a:avLst/>
          </a:prstGeom>
          <a:noFill/>
        </p:spPr>
      </p:pic>
      <p:pic>
        <p:nvPicPr>
          <p:cNvPr id="18" name="Picture 60" descr="Forward 3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371600"/>
            <a:ext cx="723900" cy="457200"/>
          </a:xfrm>
          <a:prstGeom prst="rect">
            <a:avLst/>
          </a:prstGeom>
          <a:noFill/>
        </p:spPr>
      </p:pic>
      <p:pic>
        <p:nvPicPr>
          <p:cNvPr id="19" name="Picture 60" descr="Forward 3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905000"/>
            <a:ext cx="723900" cy="457200"/>
          </a:xfrm>
          <a:prstGeom prst="rect">
            <a:avLst/>
          </a:prstGeom>
          <a:noFill/>
        </p:spPr>
      </p:pic>
      <p:pic>
        <p:nvPicPr>
          <p:cNvPr id="20" name="Picture 60" descr="Forward 3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438400"/>
            <a:ext cx="723900" cy="457200"/>
          </a:xfrm>
          <a:prstGeom prst="rect">
            <a:avLst/>
          </a:prstGeom>
          <a:noFill/>
        </p:spPr>
      </p:pic>
      <p:pic>
        <p:nvPicPr>
          <p:cNvPr id="21" name="Picture 60" descr="Forward 3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971800"/>
            <a:ext cx="723900" cy="457200"/>
          </a:xfrm>
          <a:prstGeom prst="rect">
            <a:avLst/>
          </a:prstGeom>
          <a:noFill/>
        </p:spPr>
      </p:pic>
      <p:pic>
        <p:nvPicPr>
          <p:cNvPr id="22" name="Picture 60" descr="Forward 3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505200"/>
            <a:ext cx="723900" cy="457200"/>
          </a:xfrm>
          <a:prstGeom prst="rect">
            <a:avLst/>
          </a:prstGeom>
          <a:noFill/>
        </p:spPr>
      </p:pic>
      <p:pic>
        <p:nvPicPr>
          <p:cNvPr id="23" name="Picture 60" descr="Forward 3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038600"/>
            <a:ext cx="723900" cy="457200"/>
          </a:xfrm>
          <a:prstGeom prst="rect">
            <a:avLst/>
          </a:prstGeom>
          <a:noFill/>
        </p:spPr>
      </p:pic>
      <p:pic>
        <p:nvPicPr>
          <p:cNvPr id="24" name="Picture 60" descr="Forward 3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572000"/>
            <a:ext cx="723900" cy="457200"/>
          </a:xfrm>
          <a:prstGeom prst="rect">
            <a:avLst/>
          </a:prstGeom>
          <a:noFill/>
        </p:spPr>
      </p:pic>
      <p:pic>
        <p:nvPicPr>
          <p:cNvPr id="25" name="Picture 60" descr="Forward 3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105400"/>
            <a:ext cx="723900" cy="457200"/>
          </a:xfrm>
          <a:prstGeom prst="rect">
            <a:avLst/>
          </a:prstGeom>
          <a:noFill/>
        </p:spPr>
      </p:pic>
      <p:pic>
        <p:nvPicPr>
          <p:cNvPr id="26" name="Picture 60" descr="Forward 3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715000"/>
            <a:ext cx="7239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51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791200" y="1066800"/>
            <a:ext cx="31623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295400" y="2057400"/>
            <a:ext cx="4200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600200" y="4114800"/>
            <a:ext cx="55054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381000"/>
            <a:ext cx="1466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048000" y="304800"/>
            <a:ext cx="27241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838200" y="3048000"/>
            <a:ext cx="7858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90600" y="3657600"/>
            <a:ext cx="56769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438400" y="5410200"/>
            <a:ext cx="31432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s://encrypted-tbn2.gstatic.com/images?q=tbn:ANd9GcT01e3QQcJCA8kHgBKp-ONbbnOesAgYEGNExqPOEL3I7Bpemp_L4w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5257800"/>
            <a:ext cx="990600" cy="832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64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0"/>
            <a:ext cx="1200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1371600"/>
            <a:ext cx="58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914400" y="304800"/>
            <a:ext cx="7962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5191125" y="1295400"/>
            <a:ext cx="3952875" cy="257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838200" y="1600200"/>
            <a:ext cx="4524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981200" y="4953000"/>
            <a:ext cx="4629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14400" y="3352800"/>
            <a:ext cx="5934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524000" y="3733800"/>
            <a:ext cx="45434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219200" y="4419600"/>
            <a:ext cx="55530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8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828800" y="304800"/>
            <a:ext cx="6248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5867400" y="2362200"/>
            <a:ext cx="306090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295400" y="2209800"/>
            <a:ext cx="4391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228600"/>
            <a:ext cx="1200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929" y="1650609"/>
            <a:ext cx="58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905000" y="3429000"/>
            <a:ext cx="32194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905000" y="4343400"/>
            <a:ext cx="3495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828800" y="5410200"/>
            <a:ext cx="386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12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rcRect/>
          <a:stretch>
            <a:fillRect/>
          </a:stretch>
        </p:blipFill>
        <p:spPr bwMode="auto">
          <a:xfrm>
            <a:off x="5965371" y="762000"/>
            <a:ext cx="317862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33400" y="533400"/>
            <a:ext cx="6581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219200" y="1600200"/>
            <a:ext cx="44481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505200" y="2590800"/>
            <a:ext cx="19716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447800" y="3352800"/>
            <a:ext cx="49339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4238625" y="4267200"/>
            <a:ext cx="2466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96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81200" y="2895600"/>
            <a:ext cx="5000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5600" y="457200"/>
            <a:ext cx="3487662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144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609600"/>
            <a:ext cx="71723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09600" y="228600"/>
            <a:ext cx="1200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1600200"/>
            <a:ext cx="58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1981200"/>
            <a:ext cx="55054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486400" y="3200400"/>
            <a:ext cx="1666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715000" y="1676400"/>
            <a:ext cx="30956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383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685800" y="304800"/>
            <a:ext cx="55435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914400" y="2895600"/>
            <a:ext cx="5334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914400" y="4724400"/>
            <a:ext cx="5295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467350" y="609600"/>
            <a:ext cx="36766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963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685800"/>
            <a:ext cx="58674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rcRect/>
          <a:stretch>
            <a:fillRect/>
          </a:stretch>
        </p:blipFill>
        <p:spPr bwMode="auto">
          <a:xfrm>
            <a:off x="1371600" y="3886200"/>
            <a:ext cx="5667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rcRect/>
          <a:stretch>
            <a:fillRect/>
          </a:stretch>
        </p:blipFill>
        <p:spPr bwMode="auto">
          <a:xfrm>
            <a:off x="571500" y="2590800"/>
            <a:ext cx="8191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rcRect/>
          <a:stretch>
            <a:fillRect/>
          </a:stretch>
        </p:blipFill>
        <p:spPr bwMode="auto">
          <a:xfrm>
            <a:off x="1524000" y="4724400"/>
            <a:ext cx="61531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467350" y="228600"/>
            <a:ext cx="36766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34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1905000" y="1447800"/>
            <a:ext cx="62579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276600" y="304800"/>
            <a:ext cx="2413552" cy="59055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46082" name="Picture 2" descr="http://nr1a.com/foto/__Flo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447800"/>
            <a:ext cx="104775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6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752600" y="1066800"/>
            <a:ext cx="71342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 descr="http://nr1a.com/foto/__Flo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104775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2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3962400" y="152400"/>
            <a:ext cx="1552575" cy="769032"/>
          </a:xfrm>
          <a:prstGeom prst="cube">
            <a:avLst>
              <a:gd name="adj" fmla="val 8280"/>
            </a:avLst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2009775"/>
            <a:ext cx="8001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05000" y="3219450"/>
            <a:ext cx="5486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>
            <a:off x="3352800" y="4570412"/>
            <a:ext cx="2667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2" descr="https://encrypted-tbn2.gstatic.com/images?q=tbn:ANd9GcT01e3QQcJCA8kHgBKp-ONbbnOesAgYEGNExqPOEL3I7Bpemp_L4w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343400"/>
            <a:ext cx="2181225" cy="1834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86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4034" name="Picture 2" descr="http://nr1a.com/foto/__Flo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362074"/>
            <a:ext cx="1047750" cy="130492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295400"/>
            <a:ext cx="5178509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93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133600" y="838200"/>
            <a:ext cx="55626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 descr="http://nr1a.com/foto/__Flo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104775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482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93AD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438400" y="381000"/>
            <a:ext cx="4476750" cy="4953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447800" y="1219200"/>
            <a:ext cx="66008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2819400" y="2667000"/>
            <a:ext cx="48768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743200" y="3657600"/>
            <a:ext cx="48006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352800" y="2133600"/>
            <a:ext cx="3200400" cy="2667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524000" y="4648200"/>
            <a:ext cx="68389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867400" y="2209800"/>
            <a:ext cx="200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7715250" y="2743200"/>
            <a:ext cx="2857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7667625" y="3581400"/>
            <a:ext cx="257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73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38200" y="4343400"/>
            <a:ext cx="8067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93AD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00100" y="5410200"/>
            <a:ext cx="8343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685800"/>
            <a:ext cx="43719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90600" y="228600"/>
            <a:ext cx="7080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801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286000"/>
            <a:ext cx="43719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971800"/>
            <a:ext cx="571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343400"/>
            <a:ext cx="619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9550" y="3019425"/>
            <a:ext cx="704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4495800"/>
            <a:ext cx="400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0" y="3448050"/>
            <a:ext cx="5143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4225" y="4848225"/>
            <a:ext cx="4857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467100"/>
            <a:ext cx="590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4876800"/>
            <a:ext cx="638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600200" y="76200"/>
            <a:ext cx="5753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76400" y="8382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572000" y="838200"/>
            <a:ext cx="2457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00200" y="1371600"/>
            <a:ext cx="2428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572000" y="1524000"/>
            <a:ext cx="2571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84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286000"/>
            <a:ext cx="43719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28600"/>
            <a:ext cx="6838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47800" y="1143000"/>
            <a:ext cx="2190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219200"/>
            <a:ext cx="22479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9575" y="3505200"/>
            <a:ext cx="657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4600575"/>
            <a:ext cx="361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3505200"/>
            <a:ext cx="390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419600"/>
            <a:ext cx="657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007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905000"/>
            <a:ext cx="446119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219200" y="381000"/>
            <a:ext cx="6877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93AD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22383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105400" y="1066800"/>
            <a:ext cx="2238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2743200"/>
            <a:ext cx="60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419600"/>
            <a:ext cx="485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971800"/>
            <a:ext cx="333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495800"/>
            <a:ext cx="447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89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550128"/>
            <a:ext cx="4419599" cy="377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28600"/>
            <a:ext cx="6096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05000" y="1295400"/>
            <a:ext cx="21050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48200" y="1295400"/>
            <a:ext cx="2295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810000"/>
            <a:ext cx="409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724400"/>
            <a:ext cx="600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3771900"/>
            <a:ext cx="400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876800"/>
            <a:ext cx="3333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9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85800" y="3200400"/>
            <a:ext cx="2914650" cy="1876425"/>
            <a:chOff x="4648200" y="3200400"/>
            <a:chExt cx="2914650" cy="187642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3200400"/>
              <a:ext cx="2914650" cy="187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29400" y="4114800"/>
              <a:ext cx="59055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34050" y="4114800"/>
              <a:ext cx="59055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114800"/>
            <a:ext cx="590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971800" y="457200"/>
            <a:ext cx="3162300" cy="504825"/>
          </a:xfrm>
          <a:prstGeom prst="rect">
            <a:avLst/>
          </a:prstGeom>
          <a:ln w="88900" cap="sq" cmpd="thickThin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1143000"/>
            <a:ext cx="70770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57200" y="3124200"/>
            <a:ext cx="4210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114800"/>
            <a:ext cx="590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4343400"/>
            <a:ext cx="390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4343400"/>
            <a:ext cx="390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/>
          <p:nvPr/>
        </p:nvGrpSpPr>
        <p:grpSpPr>
          <a:xfrm>
            <a:off x="4724400" y="2514600"/>
            <a:ext cx="4191000" cy="2895600"/>
            <a:chOff x="4953000" y="1371600"/>
            <a:chExt cx="4191000" cy="2895600"/>
          </a:xfrm>
        </p:grpSpPr>
        <p:sp>
          <p:nvSpPr>
            <p:cNvPr id="33" name="Cloud Callout 32"/>
            <p:cNvSpPr/>
            <p:nvPr/>
          </p:nvSpPr>
          <p:spPr>
            <a:xfrm>
              <a:off x="4953000" y="1371600"/>
              <a:ext cx="4191000" cy="2895600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solidFill>
                    <a:srgbClr val="FF0000"/>
                  </a:solidFill>
                </a:rPr>
                <a:t>F </a:t>
              </a:r>
              <a:r>
                <a:rPr lang="en-US" sz="3200" dirty="0" smtClean="0">
                  <a:solidFill>
                    <a:srgbClr val="FF0000"/>
                  </a:solidFill>
                </a:rPr>
                <a:t>SHAPE </a:t>
              </a:r>
              <a:r>
                <a:rPr lang="en-US" sz="2800" dirty="0" smtClean="0">
                  <a:solidFill>
                    <a:schemeClr val="tx1"/>
                  </a:solidFill>
                </a:rPr>
                <a:t>forms CORRESPONDING ANGELS.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34" name="Picture 7" descr="http://www.gifs.net/Animation11/Computers_and_Technology/Lamps_and_Bulbs/Bulb_man.gif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20000" y="1371600"/>
              <a:ext cx="1323975" cy="137160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4205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71138E-6 L 0.10937 -0.2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-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71138E-6 L 0.00937 -0.255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96855E-6 L 0.5573 -0.0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438400" y="1981200"/>
            <a:ext cx="43338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8075" y="2971800"/>
            <a:ext cx="590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2475" y="2971800"/>
            <a:ext cx="590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9075" y="3429000"/>
            <a:ext cx="438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6325" y="3429000"/>
            <a:ext cx="438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9075" y="3276600"/>
            <a:ext cx="3238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3475" y="3276600"/>
            <a:ext cx="3238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4275" y="3429000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8675" y="3429000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971800" y="457200"/>
            <a:ext cx="3162300" cy="504825"/>
          </a:xfrm>
          <a:prstGeom prst="rect">
            <a:avLst/>
          </a:prstGeom>
          <a:ln w="88900" cap="sq" cmpd="thickThin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2" descr="https://encrypted-tbn2.gstatic.com/images?q=tbn:ANd9GcT01e3QQcJCA8kHgBKp-ONbbnOesAgYEGNExqPOEL3I7Bpemp_L4w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181600"/>
            <a:ext cx="990600" cy="832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715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914400"/>
            <a:ext cx="8077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47725" y="3200400"/>
            <a:ext cx="8143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86011" y="4648200"/>
            <a:ext cx="810558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3505200" y="2209800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3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14400" y="762000"/>
            <a:ext cx="7753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93AD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2000" y="228600"/>
            <a:ext cx="1371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4600" y="2514600"/>
            <a:ext cx="43053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418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93AD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62200" y="228600"/>
            <a:ext cx="452867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219200" y="1828800"/>
            <a:ext cx="41052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7975" y="2847975"/>
            <a:ext cx="352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010025"/>
            <a:ext cx="381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146491">
            <a:off x="3827495" y="1620482"/>
            <a:ext cx="421742" cy="36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2343150" y="2819400"/>
            <a:ext cx="2152650" cy="1609725"/>
            <a:chOff x="4095750" y="704850"/>
            <a:chExt cx="2152650" cy="1609725"/>
          </a:xfrm>
        </p:grpSpPr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5750" y="704850"/>
              <a:ext cx="2152650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1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762000"/>
              <a:ext cx="4381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1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29200" y="1828800"/>
              <a:ext cx="3714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5562600" y="2209800"/>
            <a:ext cx="3810000" cy="2895600"/>
            <a:chOff x="5334000" y="1371600"/>
            <a:chExt cx="3810000" cy="2895600"/>
          </a:xfrm>
        </p:grpSpPr>
        <p:sp>
          <p:nvSpPr>
            <p:cNvPr id="8" name="Cloud Callout 7"/>
            <p:cNvSpPr/>
            <p:nvPr/>
          </p:nvSpPr>
          <p:spPr>
            <a:xfrm>
              <a:off x="5334000" y="1371600"/>
              <a:ext cx="3810000" cy="2895600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solidFill>
                    <a:srgbClr val="FF0000"/>
                  </a:solidFill>
                </a:rPr>
                <a:t>Z </a:t>
              </a:r>
              <a:r>
                <a:rPr lang="en-US" sz="3200" dirty="0" smtClean="0">
                  <a:solidFill>
                    <a:srgbClr val="FF0000"/>
                  </a:solidFill>
                </a:rPr>
                <a:t>SHAPE </a:t>
              </a:r>
              <a:r>
                <a:rPr lang="en-US" sz="2800" dirty="0" smtClean="0">
                  <a:solidFill>
                    <a:schemeClr val="tx1"/>
                  </a:solidFill>
                </a:rPr>
                <a:t>forms ALTERNATE ANGELS.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7175" name="Picture 7" descr="http://www.gifs.net/Animation11/Computers_and_Technology/Lamps_and_Bulbs/Bulb_man.gif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43800" y="1905000"/>
              <a:ext cx="1323975" cy="1371601"/>
            </a:xfrm>
            <a:prstGeom prst="rect">
              <a:avLst/>
            </a:prstGeom>
            <a:noFill/>
          </p:spPr>
        </p:pic>
      </p:grpSp>
      <p:pic>
        <p:nvPicPr>
          <p:cNvPr id="16" name="Picture 2" descr="https://encrypted-tbn2.gstatic.com/images?q=tbn:ANd9GcT01e3QQcJCA8kHgBKp-ONbbnOesAgYEGNExqPOEL3I7Bpemp_L4w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5410200"/>
            <a:ext cx="990600" cy="832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41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29232E-6 L 0.11094 -0.1741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-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38483E-6 L 0.05417 -0.3420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41771 -0.006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93AD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1000" y="381000"/>
            <a:ext cx="7143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304800"/>
            <a:ext cx="7010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86872" y="1457980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800" dirty="0" smtClean="0">
                <a:solidFill>
                  <a:srgbClr val="FF0000"/>
                </a:solidFill>
              </a:rPr>
              <a:t>दिया है :</a:t>
            </a: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514600" y="2971800"/>
            <a:ext cx="39624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762000" y="1905000"/>
            <a:ext cx="8534400" cy="1437620"/>
            <a:chOff x="762000" y="1905000"/>
            <a:chExt cx="8534400" cy="1437620"/>
          </a:xfrm>
        </p:grpSpPr>
        <p:sp>
          <p:nvSpPr>
            <p:cNvPr id="9" name="Rectangle 8"/>
            <p:cNvSpPr/>
            <p:nvPr/>
          </p:nvSpPr>
          <p:spPr>
            <a:xfrm>
              <a:off x="762000" y="1905000"/>
              <a:ext cx="85344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2800" dirty="0" smtClean="0"/>
                <a:t>AB  </a:t>
              </a:r>
              <a:r>
                <a:rPr lang="hi-IN" sz="2800" dirty="0" smtClean="0"/>
                <a:t>तथा </a:t>
              </a:r>
              <a:r>
                <a:rPr lang="en-IN" sz="2800" dirty="0" smtClean="0"/>
                <a:t>CD </a:t>
              </a:r>
              <a:r>
                <a:rPr lang="hi-IN" sz="2800" dirty="0" smtClean="0"/>
                <a:t>दो समान्तर रेखाएं है </a:t>
              </a:r>
              <a:r>
                <a:rPr lang="en-IN" sz="2800" dirty="0" smtClean="0"/>
                <a:t>I </a:t>
              </a:r>
              <a:r>
                <a:rPr lang="hi-IN" sz="2800" dirty="0" smtClean="0"/>
                <a:t>तिर्यक रेखा </a:t>
              </a:r>
              <a:r>
                <a:rPr lang="en-IN" sz="2800" dirty="0" smtClean="0"/>
                <a:t>t , AB </a:t>
              </a:r>
              <a:r>
                <a:rPr lang="hi-IN" sz="2800" dirty="0" smtClean="0"/>
                <a:t>को </a:t>
              </a:r>
              <a:r>
                <a:rPr lang="en-IN" sz="2800" dirty="0" smtClean="0"/>
                <a:t>P </a:t>
              </a:r>
              <a:r>
                <a:rPr lang="hi-IN" sz="2800" dirty="0" smtClean="0"/>
                <a:t>तथा </a:t>
              </a:r>
              <a:r>
                <a:rPr lang="en-IN" sz="2800" dirty="0" smtClean="0"/>
                <a:t>CD  </a:t>
              </a:r>
              <a:r>
                <a:rPr lang="hi-IN" sz="2800" dirty="0" smtClean="0"/>
                <a:t>को </a:t>
              </a:r>
              <a:r>
                <a:rPr lang="en-IN" sz="2800" dirty="0" smtClean="0"/>
                <a:t>Q </a:t>
              </a:r>
              <a:r>
                <a:rPr lang="hi-IN" sz="2800" dirty="0" smtClean="0"/>
                <a:t>पर इस प्रकार काटती है कि∠1,∠2 तथा ∠3 ,∠4 एकांतर अंतः कोणों</a:t>
              </a:r>
              <a:r>
                <a:rPr lang="en-US" sz="2800" dirty="0" smtClean="0"/>
                <a:t> </a:t>
              </a:r>
              <a:r>
                <a:rPr lang="hi-IN" sz="2800" dirty="0" smtClean="0"/>
                <a:t> </a:t>
              </a:r>
              <a:r>
                <a:rPr lang="en-US" sz="2800" dirty="0" smtClean="0"/>
                <a:t>    </a:t>
              </a:r>
              <a:r>
                <a:rPr lang="hi-IN" sz="2800" dirty="0" smtClean="0"/>
                <a:t>युग्म बनते है </a:t>
              </a:r>
              <a:r>
                <a:rPr lang="en-IN" sz="2800" dirty="0" smtClean="0"/>
                <a:t>I </a:t>
              </a:r>
              <a:endParaRPr lang="en-IN" sz="2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39455" y="2819400"/>
              <a:ext cx="546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sz="2800" dirty="0" smtClean="0"/>
                <a:t>के</a:t>
              </a:r>
              <a:r>
                <a:rPr lang="en-US" sz="2800" dirty="0" smtClean="0"/>
                <a:t> </a:t>
              </a:r>
              <a:endParaRPr lang="en-IN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98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07940" y="228600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>
                <a:solidFill>
                  <a:srgbClr val="FF0000"/>
                </a:solidFill>
              </a:rPr>
              <a:t>सिद्ध करना :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224135"/>
            <a:ext cx="4259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/>
              <a:t> ∠1  = ∠2   तथा   ∠3  = ∠4</a:t>
            </a:r>
            <a:endParaRPr lang="en-IN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181600" y="990600"/>
            <a:ext cx="39624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38200" y="914400"/>
            <a:ext cx="1028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914400" y="1519535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dirty="0" smtClean="0"/>
              <a:t> ∠2  =   ∠5         (शीर्षाभिमुख  कोण )</a:t>
            </a:r>
            <a:endParaRPr lang="en-IN" sz="2400" dirty="0"/>
          </a:p>
        </p:txBody>
      </p:sp>
      <p:sp>
        <p:nvSpPr>
          <p:cNvPr id="9" name="Rectangle 8"/>
          <p:cNvSpPr/>
          <p:nvPr/>
        </p:nvSpPr>
        <p:spPr>
          <a:xfrm>
            <a:off x="906815" y="2362200"/>
            <a:ext cx="4384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/>
              <a:t> ∠1  =</a:t>
            </a:r>
            <a:r>
              <a:rPr lang="en-US" sz="2400" dirty="0" smtClean="0"/>
              <a:t> </a:t>
            </a:r>
            <a:r>
              <a:rPr lang="hi-IN" sz="2400" dirty="0" smtClean="0"/>
              <a:t> ∠5      (संगत कोण )</a:t>
            </a:r>
            <a:endParaRPr lang="en-IN" sz="2400" dirty="0"/>
          </a:p>
        </p:txBody>
      </p:sp>
      <p:sp>
        <p:nvSpPr>
          <p:cNvPr id="11" name="Rectangle 10"/>
          <p:cNvSpPr/>
          <p:nvPr/>
        </p:nvSpPr>
        <p:spPr>
          <a:xfrm>
            <a:off x="838200" y="38862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dirty="0" smtClean="0"/>
              <a:t>पुन :</a:t>
            </a:r>
            <a:r>
              <a:rPr lang="en-US" sz="2400" dirty="0" smtClean="0"/>
              <a:t>  </a:t>
            </a:r>
            <a:r>
              <a:rPr lang="hi-IN" sz="2400" dirty="0" smtClean="0"/>
              <a:t> ∠3  = </a:t>
            </a:r>
            <a:r>
              <a:rPr lang="en-US" sz="2400" dirty="0" smtClean="0"/>
              <a:t> </a:t>
            </a:r>
            <a:r>
              <a:rPr lang="hi-IN" sz="2400" dirty="0" smtClean="0"/>
              <a:t>∠6</a:t>
            </a:r>
            <a:r>
              <a:rPr lang="en-US" sz="2400" dirty="0" smtClean="0"/>
              <a:t>               </a:t>
            </a:r>
            <a:r>
              <a:rPr lang="hi-IN" sz="2400" dirty="0" smtClean="0"/>
              <a:t>(शीर्षाभिमुख  कोण )</a:t>
            </a:r>
            <a:r>
              <a:rPr lang="en-US" sz="2400" dirty="0" smtClean="0"/>
              <a:t>                                               </a:t>
            </a:r>
            <a:r>
              <a:rPr lang="hi-IN" sz="2400" dirty="0" smtClean="0"/>
              <a:t> </a:t>
            </a:r>
            <a:endParaRPr lang="en-IN" sz="2400" dirty="0"/>
          </a:p>
        </p:txBody>
      </p:sp>
      <p:sp>
        <p:nvSpPr>
          <p:cNvPr id="12" name="Rectangle 11"/>
          <p:cNvSpPr/>
          <p:nvPr/>
        </p:nvSpPr>
        <p:spPr>
          <a:xfrm>
            <a:off x="736326" y="4648200"/>
            <a:ext cx="5740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/>
              <a:t> तथा  ∠4   =</a:t>
            </a:r>
            <a:r>
              <a:rPr lang="en-US" sz="2400" dirty="0" smtClean="0"/>
              <a:t> </a:t>
            </a:r>
            <a:r>
              <a:rPr lang="hi-IN" sz="2400" dirty="0" smtClean="0"/>
              <a:t> ∠6        (संगत कोण )</a:t>
            </a:r>
            <a:endParaRPr lang="en-IN" sz="2400" dirty="0"/>
          </a:p>
        </p:txBody>
      </p:sp>
      <p:sp>
        <p:nvSpPr>
          <p:cNvPr id="14" name="Rectangle 13"/>
          <p:cNvSpPr/>
          <p:nvPr/>
        </p:nvSpPr>
        <p:spPr>
          <a:xfrm>
            <a:off x="1066800" y="5867400"/>
            <a:ext cx="5194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/>
              <a:t> अंतः  ∠1  = ∠2  तथा   ∠3  = ∠4 </a:t>
            </a:r>
            <a:endParaRPr lang="en-IN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838200" y="3124200"/>
            <a:ext cx="2152868" cy="461665"/>
            <a:chOff x="838200" y="3429000"/>
            <a:chExt cx="2152868" cy="461665"/>
          </a:xfrm>
        </p:grpSpPr>
        <p:sp>
          <p:nvSpPr>
            <p:cNvPr id="10" name="Rectangle 9"/>
            <p:cNvSpPr/>
            <p:nvPr/>
          </p:nvSpPr>
          <p:spPr>
            <a:xfrm>
              <a:off x="1524000" y="3429000"/>
              <a:ext cx="14670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2400" dirty="0" smtClean="0"/>
                <a:t> ∠1  =  ∠2 </a:t>
              </a:r>
              <a:endParaRPr lang="en-IN" sz="2400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838200" y="3581400"/>
              <a:ext cx="457200" cy="22860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43000" y="5257800"/>
            <a:ext cx="2362200" cy="461665"/>
            <a:chOff x="1143000" y="5486400"/>
            <a:chExt cx="2362200" cy="461665"/>
          </a:xfrm>
        </p:grpSpPr>
        <p:sp>
          <p:nvSpPr>
            <p:cNvPr id="13" name="Rectangle 12"/>
            <p:cNvSpPr/>
            <p:nvPr/>
          </p:nvSpPr>
          <p:spPr>
            <a:xfrm>
              <a:off x="2057400" y="5486400"/>
              <a:ext cx="1447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2400" dirty="0" smtClean="0"/>
                <a:t> ∠3  = ∠4 </a:t>
              </a:r>
              <a:endParaRPr lang="en-IN" sz="2400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143000" y="5638800"/>
              <a:ext cx="457200" cy="22860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63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1" grpId="0"/>
      <p:bldP spid="12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33400" y="457200"/>
            <a:ext cx="80295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0"/>
            <a:ext cx="7143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93AD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971800" y="2895600"/>
            <a:ext cx="43243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62000" y="2067580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800" dirty="0" smtClean="0">
                <a:solidFill>
                  <a:srgbClr val="FF0000"/>
                </a:solidFill>
              </a:rPr>
              <a:t>दिया है :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2076271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dirty="0" smtClean="0"/>
              <a:t>एक तिर्यक रेखा </a:t>
            </a:r>
            <a:r>
              <a:rPr lang="en-IN" sz="2400" dirty="0" smtClean="0"/>
              <a:t>t </a:t>
            </a:r>
            <a:r>
              <a:rPr lang="hi-IN" sz="2400" dirty="0" smtClean="0"/>
              <a:t>दो अन्य रेखायों </a:t>
            </a:r>
            <a:r>
              <a:rPr lang="en-IN" sz="2400" dirty="0" smtClean="0"/>
              <a:t>AB </a:t>
            </a:r>
            <a:r>
              <a:rPr lang="hi-IN" sz="2400" dirty="0" smtClean="0"/>
              <a:t>तथा </a:t>
            </a:r>
            <a:r>
              <a:rPr lang="en-IN" sz="2400" dirty="0" smtClean="0"/>
              <a:t>CD </a:t>
            </a:r>
            <a:r>
              <a:rPr lang="hi-IN" sz="2400" dirty="0" smtClean="0"/>
              <a:t>को क्रमश : </a:t>
            </a:r>
            <a:r>
              <a:rPr lang="en-IN" sz="2400" dirty="0" smtClean="0"/>
              <a:t>P </a:t>
            </a:r>
            <a:r>
              <a:rPr lang="hi-IN" sz="2400" dirty="0" smtClean="0"/>
              <a:t>तथा </a:t>
            </a:r>
            <a:r>
              <a:rPr lang="en-IN" sz="2400" dirty="0" smtClean="0"/>
              <a:t>Q </a:t>
            </a:r>
            <a:r>
              <a:rPr lang="hi-IN" sz="2400" dirty="0" smtClean="0"/>
              <a:t>पर इस प्रकार प्रतिच्छेद करती है , कि  ∠1  =  ∠2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5444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07940" y="376535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>
                <a:solidFill>
                  <a:srgbClr val="FF0000"/>
                </a:solidFill>
              </a:rPr>
              <a:t>सिद्ध करना :</a:t>
            </a:r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93AD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14800" y="0"/>
            <a:ext cx="3790950" cy="313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971800" y="3048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 smtClean="0"/>
              <a:t>AB II CD </a:t>
            </a:r>
            <a:endParaRPr lang="en-IN" sz="28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14400" y="2514600"/>
            <a:ext cx="1028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828800" y="320040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dirty="0" smtClean="0"/>
              <a:t> ∠2  =   ∠</a:t>
            </a:r>
            <a:r>
              <a:rPr lang="en-US" sz="2400" dirty="0" smtClean="0"/>
              <a:t>3</a:t>
            </a:r>
            <a:r>
              <a:rPr lang="hi-IN" sz="2400" dirty="0" smtClean="0"/>
              <a:t>         (शीर्षाभिमुख  कोण )</a:t>
            </a:r>
            <a:endParaRPr lang="en-IN" sz="2400" dirty="0"/>
          </a:p>
        </p:txBody>
      </p:sp>
      <p:sp>
        <p:nvSpPr>
          <p:cNvPr id="9" name="Rectangle 8"/>
          <p:cNvSpPr/>
          <p:nvPr/>
        </p:nvSpPr>
        <p:spPr>
          <a:xfrm>
            <a:off x="883114" y="3962400"/>
            <a:ext cx="4950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/>
              <a:t>तथा   ∠1  = </a:t>
            </a:r>
            <a:r>
              <a:rPr lang="en-US" sz="2400" dirty="0" smtClean="0"/>
              <a:t> </a:t>
            </a:r>
            <a:r>
              <a:rPr lang="hi-IN" sz="2400" dirty="0" smtClean="0"/>
              <a:t> ∠2      (दिया है )</a:t>
            </a:r>
            <a:endParaRPr lang="en-IN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95400" y="4572000"/>
            <a:ext cx="2301089" cy="523220"/>
            <a:chOff x="1371600" y="3244334"/>
            <a:chExt cx="2301089" cy="523220"/>
          </a:xfrm>
        </p:grpSpPr>
        <p:sp>
          <p:nvSpPr>
            <p:cNvPr id="10" name="Rectangle 9"/>
            <p:cNvSpPr/>
            <p:nvPr/>
          </p:nvSpPr>
          <p:spPr>
            <a:xfrm>
              <a:off x="1981200" y="3244334"/>
              <a:ext cx="16914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2800" dirty="0" smtClean="0"/>
                <a:t> ∠1  =  ∠3 </a:t>
              </a:r>
              <a:endParaRPr lang="en-IN" sz="2800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371600" y="3352800"/>
              <a:ext cx="457200" cy="22860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C000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14400" y="549658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dirty="0" smtClean="0"/>
              <a:t>अंतत : सांगत कोण अभिगृहीत द्वारा , </a:t>
            </a:r>
            <a:r>
              <a:rPr lang="en-IN" sz="2800" dirty="0" smtClean="0"/>
              <a:t>AB II CD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47810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14400" y="685800"/>
            <a:ext cx="7277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33400" y="161925"/>
            <a:ext cx="7143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93AD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438400" y="3657600"/>
            <a:ext cx="3295650" cy="273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066800" y="2690336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dirty="0" smtClean="0"/>
              <a:t>रेखाएं </a:t>
            </a:r>
            <a:r>
              <a:rPr lang="en-IN" sz="2400" dirty="0" smtClean="0"/>
              <a:t>AB </a:t>
            </a:r>
            <a:r>
              <a:rPr lang="hi-IN" sz="2400" dirty="0" smtClean="0"/>
              <a:t>तथा </a:t>
            </a:r>
            <a:r>
              <a:rPr lang="en-IN" sz="2400" dirty="0" smtClean="0"/>
              <a:t>CD </a:t>
            </a:r>
            <a:r>
              <a:rPr lang="hi-IN" sz="2400" dirty="0" smtClean="0"/>
              <a:t>दो समान्तर रेखाएं है </a:t>
            </a:r>
            <a:r>
              <a:rPr lang="en-IN" sz="2400" dirty="0" smtClean="0"/>
              <a:t>I </a:t>
            </a:r>
            <a:r>
              <a:rPr lang="hi-IN" sz="2400" dirty="0" smtClean="0"/>
              <a:t>तिर्यक रेखा </a:t>
            </a:r>
            <a:r>
              <a:rPr lang="en-IN" sz="2400" dirty="0" smtClean="0"/>
              <a:t>t </a:t>
            </a:r>
            <a:r>
              <a:rPr lang="hi-IN" sz="2400" dirty="0" smtClean="0"/>
              <a:t>रेखा </a:t>
            </a:r>
            <a:r>
              <a:rPr lang="en-IN" sz="2400" dirty="0" smtClean="0"/>
              <a:t>AB </a:t>
            </a:r>
            <a:r>
              <a:rPr lang="hi-IN" sz="2400" dirty="0" smtClean="0"/>
              <a:t>को </a:t>
            </a:r>
            <a:r>
              <a:rPr lang="en-IN" sz="2400" dirty="0" smtClean="0"/>
              <a:t>P </a:t>
            </a:r>
            <a:r>
              <a:rPr lang="hi-IN" sz="2400" dirty="0" smtClean="0"/>
              <a:t>पर तथा </a:t>
            </a:r>
            <a:r>
              <a:rPr lang="en-IN" sz="2400" dirty="0" smtClean="0"/>
              <a:t>CD </a:t>
            </a:r>
            <a:r>
              <a:rPr lang="hi-IN" sz="2400" dirty="0" smtClean="0"/>
              <a:t>को </a:t>
            </a:r>
            <a:r>
              <a:rPr lang="en-IN" sz="2400" dirty="0" smtClean="0"/>
              <a:t>Q </a:t>
            </a:r>
            <a:r>
              <a:rPr lang="hi-IN" sz="2400" dirty="0" smtClean="0"/>
              <a:t>पर प्रतिच्छेद करते हुए क्रमगत अंत : कोणों के दो युग्म  ∠1  , ∠2 तथा   ∠3  , ∠4  बनाती है </a:t>
            </a:r>
            <a:r>
              <a:rPr lang="en-IN" sz="2400" dirty="0" smtClean="0"/>
              <a:t>I </a:t>
            </a:r>
            <a:endParaRPr lang="en-IN" sz="2400" dirty="0"/>
          </a:p>
        </p:txBody>
      </p:sp>
      <p:sp>
        <p:nvSpPr>
          <p:cNvPr id="8" name="Rectangle 7"/>
          <p:cNvSpPr/>
          <p:nvPr/>
        </p:nvSpPr>
        <p:spPr>
          <a:xfrm>
            <a:off x="1052226" y="2143780"/>
            <a:ext cx="1309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>
                <a:solidFill>
                  <a:srgbClr val="FF0000"/>
                </a:solidFill>
              </a:rPr>
              <a:t>दिया है :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93AD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181600" y="1219200"/>
            <a:ext cx="4264146" cy="35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3400" y="376535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>
                <a:solidFill>
                  <a:srgbClr val="FF0000"/>
                </a:solidFill>
              </a:rPr>
              <a:t>सिद्ध करना :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304800"/>
            <a:ext cx="6229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/>
              <a:t> ∠1  + ∠2 = 180 तथा  ∠3  +  ∠4  = 180 </a:t>
            </a:r>
            <a:endParaRPr lang="en-IN" sz="2400" dirty="0"/>
          </a:p>
        </p:txBody>
      </p:sp>
      <p:sp>
        <p:nvSpPr>
          <p:cNvPr id="9" name="Rectangle 8"/>
          <p:cNvSpPr/>
          <p:nvPr/>
        </p:nvSpPr>
        <p:spPr>
          <a:xfrm>
            <a:off x="2209800" y="914400"/>
            <a:ext cx="5328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/>
              <a:t> ∠2  + ∠5  = 180    ( रैखिक युग्म )</a:t>
            </a:r>
            <a:endParaRPr lang="en-IN" sz="24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2000" y="914400"/>
            <a:ext cx="1028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143000" y="18288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dirty="0" smtClean="0"/>
              <a:t>परन्तु  ∠1  =  ∠5</a:t>
            </a:r>
            <a:endParaRPr lang="en-US" sz="2400" dirty="0" smtClean="0"/>
          </a:p>
          <a:p>
            <a:r>
              <a:rPr lang="hi-IN" sz="2400" dirty="0" smtClean="0"/>
              <a:t>     </a:t>
            </a:r>
            <a:endParaRPr lang="en-US" sz="2400" dirty="0" smtClean="0"/>
          </a:p>
          <a:p>
            <a:r>
              <a:rPr lang="hi-IN" sz="2400" dirty="0" smtClean="0"/>
              <a:t> </a:t>
            </a:r>
            <a:r>
              <a:rPr lang="en-US" sz="2400" dirty="0" smtClean="0"/>
              <a:t>       </a:t>
            </a:r>
            <a:r>
              <a:rPr lang="hi-IN" sz="2400" dirty="0" smtClean="0"/>
              <a:t>( सांगत कोण अभिगृहीत )</a:t>
            </a:r>
            <a:endParaRPr lang="en-IN" sz="2400" dirty="0"/>
          </a:p>
        </p:txBody>
      </p:sp>
      <p:sp>
        <p:nvSpPr>
          <p:cNvPr id="13" name="Rectangle 12"/>
          <p:cNvSpPr/>
          <p:nvPr/>
        </p:nvSpPr>
        <p:spPr>
          <a:xfrm>
            <a:off x="533400" y="48768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dirty="0" smtClean="0"/>
              <a:t> इसी प्रकार  ∠1 +  ∠3  = 180</a:t>
            </a:r>
            <a:r>
              <a:rPr lang="en-US" sz="2400" dirty="0" smtClean="0"/>
              <a:t>    </a:t>
            </a:r>
            <a:r>
              <a:rPr lang="hi-IN" sz="2400" dirty="0" smtClean="0"/>
              <a:t>( रैखिक युग्म )    ....(2) </a:t>
            </a:r>
            <a:endParaRPr lang="en-IN" sz="2400" dirty="0"/>
          </a:p>
        </p:txBody>
      </p:sp>
      <p:sp>
        <p:nvSpPr>
          <p:cNvPr id="14" name="Rectangle 13"/>
          <p:cNvSpPr/>
          <p:nvPr/>
        </p:nvSpPr>
        <p:spPr>
          <a:xfrm>
            <a:off x="11430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dirty="0" smtClean="0"/>
              <a:t> और   ∠2 +  ∠4  = 180 ( रैखिक युग्म )     ....(3) </a:t>
            </a:r>
            <a:endParaRPr lang="en-IN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914400" y="3436203"/>
            <a:ext cx="6858000" cy="830997"/>
            <a:chOff x="914400" y="3436203"/>
            <a:chExt cx="6858000" cy="830997"/>
          </a:xfrm>
        </p:grpSpPr>
        <p:sp>
          <p:nvSpPr>
            <p:cNvPr id="12" name="Rectangle 11"/>
            <p:cNvSpPr/>
            <p:nvPr/>
          </p:nvSpPr>
          <p:spPr>
            <a:xfrm>
              <a:off x="914400" y="3436203"/>
              <a:ext cx="6858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          </a:t>
              </a:r>
              <a:r>
                <a:rPr lang="hi-IN" sz="2400" dirty="0" smtClean="0"/>
                <a:t> ∠2  +  ∠1 = 180 </a:t>
              </a:r>
            </a:p>
            <a:p>
              <a:r>
                <a:rPr lang="hi-IN" sz="2400" dirty="0" smtClean="0"/>
                <a:t>अथवा ∠1  +  ∠2 = 180     ....  (1 )</a:t>
              </a:r>
              <a:endParaRPr lang="en-IN" sz="2400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219200" y="3505200"/>
              <a:ext cx="457200" cy="22860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3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1676400"/>
            <a:ext cx="4405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 smtClean="0"/>
              <a:t>(∠1 +  ∠2 )  + ∠3 +  ∠4  = 360</a:t>
            </a:r>
            <a:endParaRPr lang="en-IN" sz="2800" dirty="0"/>
          </a:p>
        </p:txBody>
      </p:sp>
      <p:sp>
        <p:nvSpPr>
          <p:cNvPr id="5" name="Rectangle 4"/>
          <p:cNvSpPr/>
          <p:nvPr/>
        </p:nvSpPr>
        <p:spPr>
          <a:xfrm>
            <a:off x="1524000" y="2674203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dirty="0" smtClean="0"/>
              <a:t>180  + ∠3 +  ∠4  = 360    </a:t>
            </a:r>
            <a:endParaRPr lang="en-US" sz="2400" dirty="0" smtClean="0"/>
          </a:p>
          <a:p>
            <a:r>
              <a:rPr lang="en-US" sz="2400" dirty="0" smtClean="0"/>
              <a:t>                                       </a:t>
            </a:r>
            <a:r>
              <a:rPr lang="hi-IN" sz="2400" dirty="0" smtClean="0"/>
              <a:t>......[(1) का प्रयोग करके ]</a:t>
            </a:r>
            <a:endParaRPr lang="en-IN" sz="2400" dirty="0"/>
          </a:p>
        </p:txBody>
      </p:sp>
      <p:sp>
        <p:nvSpPr>
          <p:cNvPr id="6" name="Rectangle 5"/>
          <p:cNvSpPr/>
          <p:nvPr/>
        </p:nvSpPr>
        <p:spPr>
          <a:xfrm>
            <a:off x="2743200" y="3962400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 smtClean="0"/>
              <a:t> ∠3 +  ∠4  = 180</a:t>
            </a:r>
            <a:endParaRPr lang="en-IN" sz="2800" dirty="0"/>
          </a:p>
        </p:txBody>
      </p:sp>
      <p:sp>
        <p:nvSpPr>
          <p:cNvPr id="7" name="Rectangle 6"/>
          <p:cNvSpPr/>
          <p:nvPr/>
        </p:nvSpPr>
        <p:spPr>
          <a:xfrm>
            <a:off x="533400" y="502920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200" dirty="0" smtClean="0"/>
              <a:t>अत:    ∠1 +  ∠2  =180 तथा ∠3 +  ∠4  =180 </a:t>
            </a:r>
            <a:endParaRPr lang="en-IN" sz="3200" dirty="0"/>
          </a:p>
        </p:txBody>
      </p:sp>
      <p:sp>
        <p:nvSpPr>
          <p:cNvPr id="8" name="Rectangle 7"/>
          <p:cNvSpPr/>
          <p:nvPr/>
        </p:nvSpPr>
        <p:spPr>
          <a:xfrm>
            <a:off x="1143000" y="2286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dirty="0" smtClean="0"/>
              <a:t>(2) तथा (3) को जोड़ने पर,</a:t>
            </a:r>
            <a:endParaRPr lang="en-US" sz="2400" dirty="0" smtClean="0"/>
          </a:p>
          <a:p>
            <a:endParaRPr lang="hi-IN" sz="2400" dirty="0" smtClean="0"/>
          </a:p>
          <a:p>
            <a:r>
              <a:rPr lang="hi-IN" sz="2400" dirty="0" smtClean="0"/>
              <a:t> ∠1 +  ∠3  + ∠2 +  ∠4  = 180 + 180 </a:t>
            </a:r>
            <a:endParaRPr lang="en-IN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93AD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24600" y="304800"/>
            <a:ext cx="321668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56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0"/>
            <a:ext cx="7143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09600" y="457200"/>
            <a:ext cx="85058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447800"/>
            <a:ext cx="39338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052226" y="4800600"/>
            <a:ext cx="1309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>
                <a:solidFill>
                  <a:srgbClr val="FF0000"/>
                </a:solidFill>
              </a:rPr>
              <a:t>दिया है :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4819471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dirty="0" smtClean="0"/>
              <a:t>एक तिर्यक रेखा </a:t>
            </a:r>
            <a:r>
              <a:rPr lang="en-IN" sz="2400" dirty="0" smtClean="0"/>
              <a:t>t </a:t>
            </a:r>
            <a:r>
              <a:rPr lang="hi-IN" sz="2400" dirty="0" smtClean="0"/>
              <a:t>दो अन्य रेखायों </a:t>
            </a:r>
            <a:r>
              <a:rPr lang="en-IN" sz="2400" dirty="0" smtClean="0"/>
              <a:t>AB </a:t>
            </a:r>
            <a:r>
              <a:rPr lang="hi-IN" sz="2400" dirty="0" smtClean="0"/>
              <a:t>तथा </a:t>
            </a:r>
            <a:r>
              <a:rPr lang="en-IN" sz="2400" dirty="0" smtClean="0"/>
              <a:t>CD </a:t>
            </a:r>
            <a:r>
              <a:rPr lang="hi-IN" sz="2400" dirty="0" smtClean="0"/>
              <a:t>को क्रमश : </a:t>
            </a:r>
            <a:r>
              <a:rPr lang="en-IN" sz="2400" dirty="0" smtClean="0"/>
              <a:t>P </a:t>
            </a:r>
            <a:r>
              <a:rPr lang="hi-IN" sz="2400" dirty="0" smtClean="0"/>
              <a:t>तथा </a:t>
            </a:r>
            <a:r>
              <a:rPr lang="en-IN" sz="2400" dirty="0" smtClean="0"/>
              <a:t>Q </a:t>
            </a:r>
            <a:r>
              <a:rPr lang="hi-IN" sz="2400" dirty="0" smtClean="0"/>
              <a:t>पर इस प्रकार प्रतिच्छेद करती है , कि</a:t>
            </a:r>
            <a:r>
              <a:rPr lang="en-US" sz="2400" dirty="0" smtClean="0"/>
              <a:t>   ∠1 +  ∠2  =180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84178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914400" y="1524000"/>
            <a:ext cx="80375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4924500" y="2009700"/>
            <a:ext cx="65656" cy="488545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2514600" y="4423800"/>
            <a:ext cx="72000" cy="72000"/>
          </a:xfrm>
          <a:prstGeom prst="flowChartConnector">
            <a:avLst/>
          </a:prstGeom>
          <a:solidFill>
            <a:srgbClr val="C93AD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3738000" y="4419600"/>
            <a:ext cx="72000" cy="72000"/>
          </a:xfrm>
          <a:prstGeom prst="flowChartConnector">
            <a:avLst/>
          </a:prstGeom>
          <a:solidFill>
            <a:srgbClr val="C93AD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4957200" y="4423800"/>
            <a:ext cx="72000" cy="72000"/>
          </a:xfrm>
          <a:prstGeom prst="flowChartConnector">
            <a:avLst/>
          </a:prstGeom>
          <a:solidFill>
            <a:srgbClr val="C93AD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6324600" y="4423800"/>
            <a:ext cx="72000" cy="72000"/>
          </a:xfrm>
          <a:prstGeom prst="flowChartConnector">
            <a:avLst/>
          </a:prstGeom>
          <a:solidFill>
            <a:srgbClr val="C93AD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7391400" y="4419600"/>
            <a:ext cx="72000" cy="72000"/>
          </a:xfrm>
          <a:prstGeom prst="flowChartConnector">
            <a:avLst/>
          </a:prstGeom>
          <a:solidFill>
            <a:srgbClr val="C93AD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2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228600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>
                <a:solidFill>
                  <a:srgbClr val="FF0000"/>
                </a:solidFill>
              </a:rPr>
              <a:t>सिद्ध करना :</a:t>
            </a:r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0175" y="228600"/>
            <a:ext cx="39338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971800" y="1524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 smtClean="0"/>
              <a:t>AB II CD </a:t>
            </a:r>
            <a:endParaRPr lang="en-IN" sz="28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2000" y="1295400"/>
            <a:ext cx="1028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066800" y="1828800"/>
            <a:ext cx="5423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/>
              <a:t> ∠2  + ∠</a:t>
            </a:r>
            <a:r>
              <a:rPr lang="en-US" sz="2400" dirty="0" smtClean="0"/>
              <a:t>3</a:t>
            </a:r>
            <a:r>
              <a:rPr lang="hi-IN" sz="2400" dirty="0" smtClean="0"/>
              <a:t>  = 180    ( रैखिक युग्म )</a:t>
            </a:r>
            <a:endParaRPr lang="en-IN" sz="2400" dirty="0"/>
          </a:p>
        </p:txBody>
      </p:sp>
      <p:sp>
        <p:nvSpPr>
          <p:cNvPr id="9" name="Rectangle 8"/>
          <p:cNvSpPr/>
          <p:nvPr/>
        </p:nvSpPr>
        <p:spPr>
          <a:xfrm>
            <a:off x="914400" y="3200400"/>
            <a:ext cx="5352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/>
              <a:t>तथा   ∠1 </a:t>
            </a:r>
            <a:r>
              <a:rPr lang="en-US" sz="2400" dirty="0" smtClean="0"/>
              <a:t>+  </a:t>
            </a:r>
            <a:r>
              <a:rPr lang="hi-IN" sz="2400" dirty="0" smtClean="0"/>
              <a:t>∠2</a:t>
            </a:r>
            <a:r>
              <a:rPr lang="en-US" sz="2400" dirty="0" smtClean="0"/>
              <a:t>  = 180</a:t>
            </a:r>
            <a:r>
              <a:rPr lang="hi-IN" sz="2400" dirty="0" smtClean="0"/>
              <a:t>      (दिया है )</a:t>
            </a:r>
            <a:endParaRPr lang="en-IN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914400" y="4191000"/>
            <a:ext cx="6858000" cy="523220"/>
            <a:chOff x="914400" y="3436203"/>
            <a:chExt cx="6858000" cy="523220"/>
          </a:xfrm>
        </p:grpSpPr>
        <p:sp>
          <p:nvSpPr>
            <p:cNvPr id="11" name="Rectangle 10"/>
            <p:cNvSpPr/>
            <p:nvPr/>
          </p:nvSpPr>
          <p:spPr>
            <a:xfrm>
              <a:off x="914400" y="3436203"/>
              <a:ext cx="6858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              </a:t>
              </a:r>
              <a:r>
                <a:rPr lang="hi-IN" sz="2800" dirty="0" smtClean="0"/>
                <a:t> ∠</a:t>
              </a:r>
              <a:r>
                <a:rPr lang="en-US" sz="2800" dirty="0" smtClean="0"/>
                <a:t>1</a:t>
              </a:r>
              <a:r>
                <a:rPr lang="hi-IN" sz="2800" dirty="0" smtClean="0"/>
                <a:t>  +  ∠</a:t>
              </a:r>
              <a:r>
                <a:rPr lang="en-US" sz="2800" dirty="0" smtClean="0"/>
                <a:t>2</a:t>
              </a:r>
              <a:r>
                <a:rPr lang="hi-IN" sz="2800" dirty="0" smtClean="0"/>
                <a:t> =  ∠</a:t>
              </a:r>
              <a:r>
                <a:rPr lang="en-US" sz="2800" dirty="0" smtClean="0"/>
                <a:t>2</a:t>
              </a:r>
              <a:r>
                <a:rPr lang="hi-IN" sz="2800" dirty="0" smtClean="0"/>
                <a:t>  +  ∠</a:t>
              </a:r>
              <a:r>
                <a:rPr lang="en-US" sz="2800" dirty="0" smtClean="0"/>
                <a:t>3</a:t>
              </a:r>
              <a:r>
                <a:rPr lang="hi-IN" sz="2800" dirty="0" smtClean="0"/>
                <a:t> </a:t>
              </a:r>
              <a:endParaRPr lang="en-IN" sz="2800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219200" y="3505200"/>
              <a:ext cx="457200" cy="22860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8200" y="4872335"/>
            <a:ext cx="6858000" cy="523220"/>
            <a:chOff x="914400" y="3436203"/>
            <a:chExt cx="6858000" cy="523220"/>
          </a:xfrm>
        </p:grpSpPr>
        <p:sp>
          <p:nvSpPr>
            <p:cNvPr id="14" name="Rectangle 13"/>
            <p:cNvSpPr/>
            <p:nvPr/>
          </p:nvSpPr>
          <p:spPr>
            <a:xfrm>
              <a:off x="914400" y="3436203"/>
              <a:ext cx="6858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          </a:t>
              </a:r>
              <a:r>
                <a:rPr lang="hi-IN" sz="2800" dirty="0" smtClean="0"/>
                <a:t> </a:t>
              </a:r>
              <a:r>
                <a:rPr lang="en-US" sz="2800" dirty="0" smtClean="0"/>
                <a:t>               </a:t>
              </a:r>
              <a:r>
                <a:rPr lang="hi-IN" sz="2800" dirty="0" smtClean="0"/>
                <a:t>∠</a:t>
              </a:r>
              <a:r>
                <a:rPr lang="en-US" sz="2800" dirty="0" smtClean="0"/>
                <a:t>1</a:t>
              </a:r>
              <a:r>
                <a:rPr lang="hi-IN" sz="2800" dirty="0" smtClean="0"/>
                <a:t>   =   ∠</a:t>
              </a:r>
              <a:r>
                <a:rPr lang="en-US" sz="2800" dirty="0" smtClean="0"/>
                <a:t>3</a:t>
              </a:r>
              <a:r>
                <a:rPr lang="hi-IN" sz="2800" dirty="0" smtClean="0"/>
                <a:t> </a:t>
              </a:r>
              <a:endParaRPr lang="en-IN" sz="2800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1295400" y="3505200"/>
              <a:ext cx="457200" cy="22860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14400" y="549658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dirty="0" smtClean="0"/>
              <a:t>अंतत : सांगत कोण अभिगृहीत द्वारा , </a:t>
            </a:r>
            <a:r>
              <a:rPr lang="en-IN" sz="2800" dirty="0" smtClean="0"/>
              <a:t>AB II CD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28297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93AD8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1752600" y="304800"/>
            <a:ext cx="4191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-10000"/>
          </a:blip>
          <a:srcRect/>
          <a:stretch>
            <a:fillRect/>
          </a:stretch>
        </p:blipFill>
        <p:spPr bwMode="auto">
          <a:xfrm>
            <a:off x="5410200" y="152400"/>
            <a:ext cx="3905250" cy="330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1190625"/>
            <a:ext cx="4895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2743200"/>
            <a:ext cx="25812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3581400"/>
            <a:ext cx="6896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14450" y="4267200"/>
            <a:ext cx="2952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724400" y="5219700"/>
            <a:ext cx="3171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545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4343400"/>
            <a:ext cx="7305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-10000"/>
          </a:blip>
          <a:srcRect/>
          <a:stretch>
            <a:fillRect/>
          </a:stretch>
        </p:blipFill>
        <p:spPr bwMode="auto">
          <a:xfrm>
            <a:off x="2952750" y="500732"/>
            <a:ext cx="3905250" cy="330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07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609600"/>
            <a:ext cx="707548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228600"/>
            <a:ext cx="1200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343150" y="2057400"/>
            <a:ext cx="4286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41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457200"/>
            <a:ext cx="58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148072" y="1752600"/>
            <a:ext cx="399592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87437" y="1143000"/>
            <a:ext cx="7218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2409825"/>
            <a:ext cx="4286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85800" y="4419600"/>
            <a:ext cx="78946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890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09650" y="457200"/>
            <a:ext cx="4476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81075" y="2362200"/>
            <a:ext cx="4352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148072" y="609600"/>
            <a:ext cx="399592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09600" y="3810000"/>
            <a:ext cx="7466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538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09625" y="1871715"/>
            <a:ext cx="4524375" cy="216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148072" y="1295400"/>
            <a:ext cx="399592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926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5334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609600" y="152400"/>
            <a:ext cx="1200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14400" y="2286000"/>
            <a:ext cx="58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93AD8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5438775" y="1752600"/>
            <a:ext cx="42386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52475" y="3124200"/>
            <a:ext cx="5419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5181600"/>
            <a:ext cx="55816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55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09600" y="152400"/>
            <a:ext cx="68373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81100" y="1676400"/>
            <a:ext cx="6286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81200" y="4572000"/>
            <a:ext cx="4076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93AD8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5438775" y="685800"/>
            <a:ext cx="42386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73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6600" y="228600"/>
            <a:ext cx="2057400" cy="685800"/>
          </a:xfrm>
          <a:prstGeom prst="rect">
            <a:avLst/>
          </a:prstGeom>
          <a:ln w="88900" cap="sq" cmpd="thickThin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74220" y="1143000"/>
            <a:ext cx="786978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http://nr1a.com/foto/__Flo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990600"/>
            <a:ext cx="104775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729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066800" y="0"/>
            <a:ext cx="70088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276600" y="3733800"/>
            <a:ext cx="2352675" cy="25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83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93371" y="1066800"/>
            <a:ext cx="775062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http://nr1a.com/foto/__Flo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104775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61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09800" y="1066800"/>
            <a:ext cx="663484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http://nr1a.com/foto/__Flo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104775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781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76200"/>
            <a:ext cx="358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93AD8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2066925" y="990600"/>
            <a:ext cx="6010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93AD8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700087" y="1066800"/>
            <a:ext cx="9763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2000" y="2133600"/>
            <a:ext cx="139337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476875" y="1905000"/>
            <a:ext cx="3667125" cy="272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029200" y="1828800"/>
            <a:ext cx="4314825" cy="303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4267200"/>
            <a:ext cx="6076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667000"/>
            <a:ext cx="5143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988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2286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33425" y="1447800"/>
            <a:ext cx="60483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257800" y="990600"/>
            <a:ext cx="4038600" cy="284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447800" y="3886200"/>
            <a:ext cx="55149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s://encrypted-tbn2.gstatic.com/images?q=tbn:ANd9GcT01e3QQcJCA8kHgBKp-ONbbnOesAgYEGNExqPOEL3I7Bpemp_L4w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267200"/>
            <a:ext cx="2181225" cy="1834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342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-381000"/>
            <a:ext cx="798988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657600" y="762000"/>
            <a:ext cx="122237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https://encrypted-tbn2.gstatic.com/images?q=tbn:ANd9GcT01e3QQcJCA8kHgBKp-ONbbnOesAgYEGNExqPOEL3I7Bpemp_L4w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4419600"/>
            <a:ext cx="2181225" cy="1834010"/>
          </a:xfrm>
          <a:prstGeom prst="rect">
            <a:avLst/>
          </a:prstGeom>
          <a:noFill/>
        </p:spPr>
      </p:pic>
      <p:pic>
        <p:nvPicPr>
          <p:cNvPr id="8" name="Picture 2" descr="https://encrypted-tbn2.gstatic.com/images?q=tbn:ANd9GcT01e3QQcJCA8kHgBKp-ONbbnOesAgYEGNExqPOEL3I7Bpemp_L4w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4419600"/>
            <a:ext cx="2181225" cy="1834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516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38400" y="38100"/>
            <a:ext cx="6934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1524000"/>
            <a:ext cx="5029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609600" y="152400"/>
            <a:ext cx="1200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14400" y="1447800"/>
            <a:ext cx="58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49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133600" y="0"/>
            <a:ext cx="7010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85800" y="38100"/>
            <a:ext cx="1200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2057400"/>
            <a:ext cx="58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838200" y="2514600"/>
            <a:ext cx="57626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637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4724400"/>
            <a:ext cx="79422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609600"/>
            <a:ext cx="41148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09600" y="685800"/>
            <a:ext cx="54959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56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04800" y="685800"/>
            <a:ext cx="7875587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20687" y="4486275"/>
            <a:ext cx="87233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248400" y="152400"/>
            <a:ext cx="3181350" cy="341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638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1066800"/>
            <a:ext cx="43624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181600" y="685800"/>
            <a:ext cx="41719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28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048000" y="304800"/>
            <a:ext cx="3276600" cy="447675"/>
          </a:xfrm>
          <a:prstGeom prst="rect">
            <a:avLst/>
          </a:prstGeom>
          <a:ln w="38100" cap="sq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40000" contrast="-30000"/>
          </a:blip>
          <a:srcRect/>
          <a:stretch>
            <a:fillRect/>
          </a:stretch>
        </p:blipFill>
        <p:spPr bwMode="auto">
          <a:xfrm>
            <a:off x="1600200" y="2057400"/>
            <a:ext cx="6018598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295400" y="1143000"/>
            <a:ext cx="6629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874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52799" y="304800"/>
            <a:ext cx="2381693" cy="533400"/>
          </a:xfrm>
          <a:prstGeom prst="rect">
            <a:avLst/>
          </a:prstGeom>
          <a:ln w="88900" cap="sq" cmpd="thickThin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00200" y="1219200"/>
            <a:ext cx="72961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http://nr1a.com/foto/__Flo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143000"/>
            <a:ext cx="104775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835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05000" y="1066800"/>
            <a:ext cx="61722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http://nr1a.com/foto/__Flo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104775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211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09800" y="1447800"/>
            <a:ext cx="60579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://nr1a.com/foto/__Flo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104775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895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81200" y="914400"/>
            <a:ext cx="67437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://nr1a.com/foto/__Flo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14400"/>
            <a:ext cx="104775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425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00200" y="1447800"/>
            <a:ext cx="7010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://nr1a.com/foto/__Flo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104775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272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5121" name="Picture 1" descr="C:\Users\pc6\Desktop\Chapter-6 -9\Raw material\Pics\thank_you_anima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798950" cy="3471863"/>
          </a:xfrm>
          <a:prstGeom prst="rect">
            <a:avLst/>
          </a:prstGeom>
          <a:noFill/>
        </p:spPr>
      </p:pic>
      <p:pic>
        <p:nvPicPr>
          <p:cNvPr id="5" name="Picture 2" descr="http://nr1a.com/foto/__Flo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81200"/>
            <a:ext cx="1047750" cy="1304926"/>
          </a:xfrm>
          <a:prstGeom prst="rect">
            <a:avLst/>
          </a:prstGeom>
          <a:noFill/>
        </p:spPr>
      </p:pic>
      <p:pic>
        <p:nvPicPr>
          <p:cNvPr id="6" name="Picture 2" descr="http://nr1a.com/foto/__Flo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133600"/>
            <a:ext cx="1047750" cy="1304926"/>
          </a:xfrm>
          <a:prstGeom prst="rect">
            <a:avLst/>
          </a:prstGeom>
          <a:noFill/>
        </p:spPr>
      </p:pic>
      <p:pic>
        <p:nvPicPr>
          <p:cNvPr id="7" name="Picture 2" descr="http://nr1a.com/foto/__Flo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800600"/>
            <a:ext cx="1047750" cy="1304926"/>
          </a:xfrm>
          <a:prstGeom prst="rect">
            <a:avLst/>
          </a:prstGeom>
          <a:noFill/>
        </p:spPr>
      </p:pic>
      <p:pic>
        <p:nvPicPr>
          <p:cNvPr id="8" name="Picture 9" descr="http://www.colourbox.com/preview/3441162-588684-cartoon-light-bul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429000"/>
            <a:ext cx="2314575" cy="2994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78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73152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622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819400" y="228600"/>
            <a:ext cx="3612173" cy="647700"/>
          </a:xfrm>
          <a:prstGeom prst="rect">
            <a:avLst/>
          </a:prstGeom>
          <a:ln w="38100" cap="sq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FF0000"/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057400" y="1371600"/>
            <a:ext cx="5248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pc6\Desktop\Chapter-6 -9\Raw material\Pics\images 9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828800" y="2209800"/>
            <a:ext cx="5937250" cy="356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99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743200" y="381000"/>
            <a:ext cx="3448050" cy="523875"/>
          </a:xfrm>
          <a:prstGeom prst="rect">
            <a:avLst/>
          </a:prstGeom>
          <a:ln w="38100" cap="sq">
            <a:gradFill>
              <a:gsLst>
                <a:gs pos="0">
                  <a:srgbClr val="FF0000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FFFF00"/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524000" y="1295400"/>
            <a:ext cx="7010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pc6\Desktop\Chapter-6 -9\Raw material\Pics\obtuseangl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048000"/>
            <a:ext cx="4543425" cy="2552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363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650</Words>
  <Application>Microsoft Office PowerPoint</Application>
  <PresentationFormat>On-screen Show (4:3)</PresentationFormat>
  <Paragraphs>139</Paragraphs>
  <Slides>76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3</cp:revision>
  <dcterms:created xsi:type="dcterms:W3CDTF">2006-08-16T00:00:00Z</dcterms:created>
  <dcterms:modified xsi:type="dcterms:W3CDTF">2016-08-29T09:58:12Z</dcterms:modified>
</cp:coreProperties>
</file>